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8" r:id="rId2"/>
    <p:sldId id="259" r:id="rId3"/>
    <p:sldId id="272" r:id="rId4"/>
    <p:sldId id="268" r:id="rId5"/>
    <p:sldId id="275" r:id="rId6"/>
    <p:sldId id="282" r:id="rId7"/>
    <p:sldId id="274" r:id="rId8"/>
    <p:sldId id="261" r:id="rId9"/>
    <p:sldId id="277" r:id="rId10"/>
    <p:sldId id="279" r:id="rId11"/>
    <p:sldId id="262" r:id="rId12"/>
    <p:sldId id="281" r:id="rId13"/>
    <p:sldId id="263" r:id="rId14"/>
    <p:sldId id="264" r:id="rId15"/>
    <p:sldId id="265" r:id="rId1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220D"/>
    <a:srgbClr val="EAEAEA"/>
    <a:srgbClr val="DDFCFF"/>
    <a:srgbClr val="000000"/>
    <a:srgbClr val="CCECFF"/>
    <a:srgbClr val="9DBF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588" autoAdjust="0"/>
  </p:normalViewPr>
  <p:slideViewPr>
    <p:cSldViewPr snapToGrid="0">
      <p:cViewPr>
        <p:scale>
          <a:sx n="70" d="100"/>
          <a:sy n="70" d="100"/>
        </p:scale>
        <p:origin x="1938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F-MNIST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SVM</c:v>
                </c:pt>
                <c:pt idx="1">
                  <c:v>Random Forest</c:v>
                </c:pt>
                <c:pt idx="2">
                  <c:v>Reti Neurali</c:v>
                </c:pt>
                <c:pt idx="3">
                  <c:v>CNN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88.29</c:v>
                </c:pt>
                <c:pt idx="1">
                  <c:v>87.66</c:v>
                </c:pt>
                <c:pt idx="2">
                  <c:v>89.49</c:v>
                </c:pt>
                <c:pt idx="3">
                  <c:v>91.14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29-4E19-8F00-59EBC4849654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CIFAR-10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SVM</c:v>
                </c:pt>
                <c:pt idx="1">
                  <c:v>Random Forest</c:v>
                </c:pt>
                <c:pt idx="2">
                  <c:v>Reti Neurali</c:v>
                </c:pt>
                <c:pt idx="3">
                  <c:v>CNN</c:v>
                </c:pt>
              </c:strCache>
            </c:strRef>
          </c:cat>
          <c:val>
            <c:numRef>
              <c:f>Foglio1!$C$2:$C$5</c:f>
              <c:numCache>
                <c:formatCode>General</c:formatCode>
                <c:ptCount val="4"/>
                <c:pt idx="0">
                  <c:v>44.79</c:v>
                </c:pt>
                <c:pt idx="1">
                  <c:v>47.15</c:v>
                </c:pt>
                <c:pt idx="2">
                  <c:v>44.9</c:v>
                </c:pt>
                <c:pt idx="3">
                  <c:v>76.349999999999994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129-4E19-8F00-59EBC48496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4850352"/>
        <c:axId val="1094849392"/>
      </c:barChart>
      <c:catAx>
        <c:axId val="1094850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94849392"/>
        <c:crosses val="autoZero"/>
        <c:auto val="1"/>
        <c:lblAlgn val="ctr"/>
        <c:lblOffset val="100"/>
        <c:noMultiLvlLbl val="0"/>
      </c:catAx>
      <c:valAx>
        <c:axId val="1094849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94850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4" name="Shape 17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4572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9144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13716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18288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2286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27432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32004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36576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32026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87670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3" name="Shape 3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hyperlink" Target="mailto:fpecorelli@unisa.it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hyperlink" Target="mailto:fpecorelli@unisa.it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"/>
          <p:cNvSpPr txBox="1">
            <a:spLocks noGrp="1"/>
          </p:cNvSpPr>
          <p:nvPr>
            <p:ph type="body" sz="quarter" idx="21"/>
          </p:nvPr>
        </p:nvSpPr>
        <p:spPr>
          <a:xfrm>
            <a:off x="698500" y="5105400"/>
            <a:ext cx="11607800" cy="1456399"/>
          </a:xfrm>
          <a:prstGeom prst="rect">
            <a:avLst/>
          </a:prstGeom>
        </p:spPr>
        <p:txBody>
          <a:bodyPr numCol="1" spcCol="38100" anchor="ctr">
            <a:noAutofit/>
          </a:bodyPr>
          <a:lstStyle/>
          <a:p>
            <a:endParaRPr/>
          </a:p>
        </p:txBody>
      </p:sp>
      <p:sp>
        <p:nvSpPr>
          <p:cNvPr id="12" name="Titolo Testo"/>
          <p:cNvSpPr txBox="1">
            <a:spLocks noGrp="1"/>
          </p:cNvSpPr>
          <p:nvPr>
            <p:ph type="title"/>
          </p:nvPr>
        </p:nvSpPr>
        <p:spPr>
          <a:xfrm>
            <a:off x="698500" y="1854200"/>
            <a:ext cx="11609059" cy="3302000"/>
          </a:xfrm>
          <a:prstGeom prst="rect">
            <a:avLst/>
          </a:prstGeom>
        </p:spPr>
        <p:txBody>
          <a:bodyPr anchor="b"/>
          <a:lstStyle>
            <a:lvl1pPr>
              <a:defRPr sz="8200" spc="-164"/>
            </a:lvl1pPr>
          </a:lstStyle>
          <a:p>
            <a:r>
              <a:t>Titolo Testo</a:t>
            </a:r>
          </a:p>
        </p:txBody>
      </p:sp>
      <p:sp>
        <p:nvSpPr>
          <p:cNvPr id="13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8657487"/>
            <a:ext cx="11607801" cy="461062"/>
          </a:xfrm>
          <a:prstGeom prst="rect">
            <a:avLst/>
          </a:prstGeom>
        </p:spPr>
        <p:txBody>
          <a:bodyPr numCol="1" spcCol="38100" anchor="b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5867400" y="8237678"/>
            <a:ext cx="1270000" cy="1270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chiar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orpo livello uno…"/>
          <p:cNvSpPr txBox="1">
            <a:spLocks noGrp="1"/>
          </p:cNvSpPr>
          <p:nvPr>
            <p:ph type="body" sz="half" idx="1"/>
          </p:nvPr>
        </p:nvSpPr>
        <p:spPr>
          <a:xfrm>
            <a:off x="698500" y="3568700"/>
            <a:ext cx="11607800" cy="2617790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1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rmazione import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ttangolo"/>
          <p:cNvSpPr txBox="1">
            <a:spLocks noGrp="1"/>
          </p:cNvSpPr>
          <p:nvPr>
            <p:ph type="body" idx="21"/>
          </p:nvPr>
        </p:nvSpPr>
        <p:spPr>
          <a:xfrm>
            <a:off x="698500" y="999064"/>
            <a:ext cx="11607800" cy="5210917"/>
          </a:xfrm>
          <a:prstGeom prst="rect">
            <a:avLst/>
          </a:prstGeom>
        </p:spPr>
        <p:txBody>
          <a:bodyPr numCol="1" spcCol="38100" anchor="b">
            <a:noAutofit/>
          </a:bodyPr>
          <a:lstStyle/>
          <a:p>
            <a:endParaRPr/>
          </a:p>
        </p:txBody>
      </p:sp>
      <p:sp>
        <p:nvSpPr>
          <p:cNvPr id="123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6209979"/>
            <a:ext cx="11607800" cy="671805"/>
          </a:xfrm>
          <a:prstGeom prst="rect">
            <a:avLst/>
          </a:prstGeom>
        </p:spPr>
        <p:txBody>
          <a:bodyPr numCol="1" spcCol="38100" anchor="ctr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2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ttangolo"/>
          <p:cNvSpPr txBox="1">
            <a:spLocks noGrp="1"/>
          </p:cNvSpPr>
          <p:nvPr>
            <p:ph type="body" sz="half" idx="21"/>
          </p:nvPr>
        </p:nvSpPr>
        <p:spPr>
          <a:xfrm>
            <a:off x="736600" y="3721100"/>
            <a:ext cx="11531600" cy="2324100"/>
          </a:xfrm>
          <a:prstGeom prst="rect">
            <a:avLst/>
          </a:prstGeom>
        </p:spPr>
        <p:txBody>
          <a:bodyPr numCol="1" spcCol="38100" anchor="ctr">
            <a:noAutofit/>
          </a:bodyPr>
          <a:lstStyle/>
          <a:p>
            <a:endParaRPr/>
          </a:p>
        </p:txBody>
      </p:sp>
      <p:sp>
        <p:nvSpPr>
          <p:cNvPr id="132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1219200" y="6426200"/>
            <a:ext cx="11049000" cy="461060"/>
          </a:xfrm>
          <a:prstGeom prst="rect">
            <a:avLst/>
          </a:prstGeom>
        </p:spPr>
        <p:txBody>
          <a:bodyPr numCol="1" spcCol="38100" anchor="ctr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3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per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Immagine"/>
          <p:cNvSpPr>
            <a:spLocks noGrp="1"/>
          </p:cNvSpPr>
          <p:nvPr>
            <p:ph type="pic" idx="21"/>
          </p:nvPr>
        </p:nvSpPr>
        <p:spPr>
          <a:xfrm>
            <a:off x="-2082800" y="687557"/>
            <a:ext cx="11165190" cy="837389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41" name="Immagine"/>
          <p:cNvSpPr>
            <a:spLocks noGrp="1"/>
          </p:cNvSpPr>
          <p:nvPr>
            <p:ph type="pic" sz="half" idx="22"/>
          </p:nvPr>
        </p:nvSpPr>
        <p:spPr>
          <a:xfrm>
            <a:off x="6597650" y="292100"/>
            <a:ext cx="5740400" cy="459232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42" name="Immagine"/>
          <p:cNvSpPr>
            <a:spLocks noGrp="1"/>
          </p:cNvSpPr>
          <p:nvPr>
            <p:ph type="pic" idx="23"/>
          </p:nvPr>
        </p:nvSpPr>
        <p:spPr>
          <a:xfrm>
            <a:off x="4984750" y="2749550"/>
            <a:ext cx="7937501" cy="9238276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4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Immagine"/>
          <p:cNvSpPr>
            <a:spLocks noGrp="1"/>
          </p:cNvSpPr>
          <p:nvPr>
            <p:ph type="pic" idx="21"/>
          </p:nvPr>
        </p:nvSpPr>
        <p:spPr>
          <a:xfrm>
            <a:off x="-1016000" y="-1054100"/>
            <a:ext cx="14427202" cy="1154176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51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5867400" y="8237678"/>
            <a:ext cx="1270000" cy="1270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sottotitol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itolo Testo"/>
          <p:cNvSpPr txBox="1">
            <a:spLocks noGrp="1"/>
          </p:cNvSpPr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>
            <a:lvl1pPr algn="ctr" defTabSz="584200">
              <a:lnSpc>
                <a:spcPct val="100000"/>
              </a:lnSpc>
              <a:defRPr sz="7200" b="0" cap="all" spc="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r>
              <a:t>Titolo Testo</a:t>
            </a:r>
          </a:p>
        </p:txBody>
      </p:sp>
      <p:sp>
        <p:nvSpPr>
          <p:cNvPr id="166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Clr>
                <a:srgbClr val="535353"/>
              </a:buClr>
              <a:buSzTx/>
              <a:buNone/>
              <a:defRPr sz="3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marL="0" indent="0" algn="ctr" defTabSz="584200">
              <a:lnSpc>
                <a:spcPct val="100000"/>
              </a:lnSpc>
              <a:spcBef>
                <a:spcPts val="0"/>
              </a:spcBef>
              <a:buClr>
                <a:srgbClr val="535353"/>
              </a:buClr>
              <a:buSzTx/>
              <a:buNone/>
              <a:defRPr sz="3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marL="0" indent="0" algn="ctr" defTabSz="584200">
              <a:lnSpc>
                <a:spcPct val="100000"/>
              </a:lnSpc>
              <a:spcBef>
                <a:spcPts val="0"/>
              </a:spcBef>
              <a:buClr>
                <a:srgbClr val="535353"/>
              </a:buClr>
              <a:buSzTx/>
              <a:buNone/>
              <a:defRPr sz="3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marL="0" indent="0" algn="ctr" defTabSz="584200">
              <a:lnSpc>
                <a:spcPct val="100000"/>
              </a:lnSpc>
              <a:spcBef>
                <a:spcPts val="0"/>
              </a:spcBef>
              <a:buClr>
                <a:srgbClr val="535353"/>
              </a:buClr>
              <a:buSzTx/>
              <a:buNone/>
              <a:defRPr sz="3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marL="0" indent="0" algn="ctr" defTabSz="584200">
              <a:lnSpc>
                <a:spcPct val="100000"/>
              </a:lnSpc>
              <a:spcBef>
                <a:spcPts val="0"/>
              </a:spcBef>
              <a:buClr>
                <a:srgbClr val="535353"/>
              </a:buClr>
              <a:buSzTx/>
              <a:buNone/>
              <a:defRPr sz="3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67" name="Numero diapositiva"/>
          <p:cNvSpPr>
            <a:spLocks noGrp="1"/>
          </p:cNvSpPr>
          <p:nvPr>
            <p:ph type="sldNum" sz="quarter" idx="2"/>
          </p:nvPr>
        </p:nvSpPr>
        <p:spPr>
          <a:xfrm>
            <a:off x="5861050" y="8356600"/>
            <a:ext cx="1270000" cy="1270000"/>
          </a:xfrm>
          <a:prstGeom prst="line">
            <a:avLst/>
          </a:prstGeom>
        </p:spPr>
        <p:txBody>
          <a:bodyPr/>
          <a:lstStyle>
            <a:lvl1pPr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lo titolo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" name="Rettangolo"/>
          <p:cNvSpPr/>
          <p:nvPr/>
        </p:nvSpPr>
        <p:spPr>
          <a:xfrm>
            <a:off x="-6928" y="1888"/>
            <a:ext cx="13018657" cy="4876805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4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9490" y="149170"/>
            <a:ext cx="2208781" cy="1063531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fpecorelli@unisa.it…"/>
          <p:cNvSpPr txBox="1"/>
          <p:nvPr/>
        </p:nvSpPr>
        <p:spPr>
          <a:xfrm>
            <a:off x="708161" y="8560997"/>
            <a:ext cx="4735013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 u="sng">
                <a:solidFill>
                  <a:srgbClr val="0432FF"/>
                </a:solidFill>
                <a:uFill>
                  <a:solidFill>
                    <a:srgbClr val="0432FF"/>
                  </a:solidFill>
                </a:uFill>
              </a:defRPr>
            </a:pPr>
            <a:r>
              <a:rPr>
                <a:hlinkClick r:id="rId4"/>
              </a:rPr>
              <a:t>fpecorelli@unisa.it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https://fabiano-pecorelli.github.io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@FabianoPecorel1</a:t>
            </a:r>
          </a:p>
        </p:txBody>
      </p:sp>
      <p:sp>
        <p:nvSpPr>
          <p:cNvPr id="26" name="Forma"/>
          <p:cNvSpPr/>
          <p:nvPr/>
        </p:nvSpPr>
        <p:spPr>
          <a:xfrm>
            <a:off x="285325" y="8702940"/>
            <a:ext cx="254004" cy="160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" name="Forma"/>
          <p:cNvSpPr/>
          <p:nvPr/>
        </p:nvSpPr>
        <p:spPr>
          <a:xfrm>
            <a:off x="285325" y="8961048"/>
            <a:ext cx="254004" cy="254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8" name="image3.png" descr="image3.png"/>
          <p:cNvPicPr>
            <a:picLocks noChangeAspect="1"/>
          </p:cNvPicPr>
          <p:nvPr/>
        </p:nvPicPr>
        <p:blipFill>
          <a:blip r:embed="rId5">
            <a:alphaModFix amt="98000"/>
          </a:blip>
          <a:stretch>
            <a:fillRect/>
          </a:stretch>
        </p:blipFill>
        <p:spPr>
          <a:xfrm>
            <a:off x="285325" y="9315094"/>
            <a:ext cx="254004" cy="254003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Conference name…"/>
          <p:cNvSpPr txBox="1"/>
          <p:nvPr/>
        </p:nvSpPr>
        <p:spPr>
          <a:xfrm>
            <a:off x="7877533" y="8560997"/>
            <a:ext cx="4735016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/>
            </a:pPr>
            <a:br/>
            <a:r>
              <a:t>Conference name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Venue, year</a:t>
            </a:r>
          </a:p>
        </p:txBody>
      </p:sp>
      <p:sp>
        <p:nvSpPr>
          <p:cNvPr id="30" name="Introduction &amp; Background"/>
          <p:cNvSpPr txBox="1"/>
          <p:nvPr/>
        </p:nvSpPr>
        <p:spPr>
          <a:xfrm>
            <a:off x="237473" y="3712259"/>
            <a:ext cx="1160906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6000" b="1" spc="-119">
                <a:solidFill>
                  <a:srgbClr val="FFFFFF"/>
                </a:solidFill>
              </a:defRPr>
            </a:lvl1pPr>
          </a:lstStyle>
          <a:p>
            <a:r>
              <a:t>Introduction &amp; Background</a:t>
            </a:r>
          </a:p>
        </p:txBody>
      </p:sp>
      <p:sp>
        <p:nvSpPr>
          <p:cNvPr id="31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zione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9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40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9490" y="149170"/>
            <a:ext cx="2208781" cy="1063531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fpecorelli@unisa.it…"/>
          <p:cNvSpPr txBox="1"/>
          <p:nvPr/>
        </p:nvSpPr>
        <p:spPr>
          <a:xfrm>
            <a:off x="708161" y="8560997"/>
            <a:ext cx="4735013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 u="sng">
                <a:solidFill>
                  <a:srgbClr val="0432FF"/>
                </a:solidFill>
                <a:uFill>
                  <a:solidFill>
                    <a:srgbClr val="0432FF"/>
                  </a:solidFill>
                </a:uFill>
              </a:defRPr>
            </a:pPr>
            <a:r>
              <a:rPr>
                <a:hlinkClick r:id="rId4"/>
              </a:rPr>
              <a:t>fpecorelli@unisa.it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https://fabiano-pecorelli.github.io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@FabianoPecorel1</a:t>
            </a:r>
          </a:p>
        </p:txBody>
      </p:sp>
      <p:sp>
        <p:nvSpPr>
          <p:cNvPr id="42" name="Forma"/>
          <p:cNvSpPr/>
          <p:nvPr/>
        </p:nvSpPr>
        <p:spPr>
          <a:xfrm>
            <a:off x="285325" y="8702940"/>
            <a:ext cx="254004" cy="160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3" name="Forma"/>
          <p:cNvSpPr/>
          <p:nvPr/>
        </p:nvSpPr>
        <p:spPr>
          <a:xfrm>
            <a:off x="285325" y="8961048"/>
            <a:ext cx="254004" cy="254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000000">
              <a:alpha val="9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44" name="image3.png" descr="image3.png"/>
          <p:cNvPicPr>
            <a:picLocks noChangeAspect="1"/>
          </p:cNvPicPr>
          <p:nvPr/>
        </p:nvPicPr>
        <p:blipFill>
          <a:blip r:embed="rId5">
            <a:alphaModFix amt="98000"/>
          </a:blip>
          <a:stretch>
            <a:fillRect/>
          </a:stretch>
        </p:blipFill>
        <p:spPr>
          <a:xfrm>
            <a:off x="285325" y="9315094"/>
            <a:ext cx="254004" cy="254003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Conference name…"/>
          <p:cNvSpPr txBox="1"/>
          <p:nvPr/>
        </p:nvSpPr>
        <p:spPr>
          <a:xfrm>
            <a:off x="7877533" y="8560997"/>
            <a:ext cx="4735016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/>
            </a:pPr>
            <a:br/>
            <a:r>
              <a:t>Conference name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/>
            </a:pPr>
            <a:r>
              <a:t>Venue, 2021</a:t>
            </a:r>
          </a:p>
        </p:txBody>
      </p:sp>
      <p:sp>
        <p:nvSpPr>
          <p:cNvPr id="46" name="Introduction &amp; Background"/>
          <p:cNvSpPr txBox="1"/>
          <p:nvPr/>
        </p:nvSpPr>
        <p:spPr>
          <a:xfrm>
            <a:off x="118111" y="410702"/>
            <a:ext cx="11609059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Introduction &amp; Background</a:t>
            </a:r>
          </a:p>
        </p:txBody>
      </p:sp>
      <p:sp>
        <p:nvSpPr>
          <p:cNvPr id="4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Immagine"/>
          <p:cNvSpPr>
            <a:spLocks noGrp="1"/>
          </p:cNvSpPr>
          <p:nvPr>
            <p:ph type="pic" idx="21"/>
          </p:nvPr>
        </p:nvSpPr>
        <p:spPr>
          <a:xfrm>
            <a:off x="-376767" y="-915894"/>
            <a:ext cx="17835653" cy="10682194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55" name="Rettangolo"/>
          <p:cNvSpPr txBox="1">
            <a:spLocks noGrp="1"/>
          </p:cNvSpPr>
          <p:nvPr>
            <p:ph type="body" sz="quarter" idx="22"/>
          </p:nvPr>
        </p:nvSpPr>
        <p:spPr>
          <a:xfrm>
            <a:off x="698500" y="8432800"/>
            <a:ext cx="11607800" cy="689769"/>
          </a:xfrm>
          <a:prstGeom prst="rect">
            <a:avLst/>
          </a:prstGeom>
        </p:spPr>
        <p:txBody>
          <a:bodyPr numCol="1" spcCol="38100" anchor="ctr">
            <a:noAutofit/>
          </a:bodyPr>
          <a:lstStyle/>
          <a:p>
            <a:endParaRPr/>
          </a:p>
        </p:txBody>
      </p:sp>
      <p:sp>
        <p:nvSpPr>
          <p:cNvPr id="56" name="Titolo Testo"/>
          <p:cNvSpPr txBox="1">
            <a:spLocks noGrp="1"/>
          </p:cNvSpPr>
          <p:nvPr>
            <p:ph type="title"/>
          </p:nvPr>
        </p:nvSpPr>
        <p:spPr>
          <a:xfrm>
            <a:off x="698500" y="5181600"/>
            <a:ext cx="11607800" cy="3302000"/>
          </a:xfrm>
          <a:prstGeom prst="rect">
            <a:avLst/>
          </a:prstGeom>
        </p:spPr>
        <p:txBody>
          <a:bodyPr anchor="b"/>
          <a:lstStyle>
            <a:lvl1pPr>
              <a:defRPr sz="8200" spc="-164"/>
            </a:lvl1pPr>
          </a:lstStyle>
          <a:p>
            <a:r>
              <a:t>Titolo Testo</a:t>
            </a:r>
          </a:p>
        </p:txBody>
      </p:sp>
      <p:sp>
        <p:nvSpPr>
          <p:cNvPr id="57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571500"/>
            <a:ext cx="11607801" cy="461060"/>
          </a:xfrm>
          <a:prstGeom prst="rect">
            <a:avLst/>
          </a:prstGeom>
        </p:spPr>
        <p:txBody>
          <a:bodyPr numCol="1" spcCol="38100" anchor="ctr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58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5863944" y="8237678"/>
            <a:ext cx="1270001" cy="1270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magine"/>
          <p:cNvSpPr>
            <a:spLocks noGrp="1"/>
          </p:cNvSpPr>
          <p:nvPr>
            <p:ph type="pic" idx="21"/>
          </p:nvPr>
        </p:nvSpPr>
        <p:spPr>
          <a:xfrm>
            <a:off x="5319128" y="495298"/>
            <a:ext cx="7543803" cy="878006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66" name="Titolo Testo"/>
          <p:cNvSpPr txBox="1">
            <a:spLocks noGrp="1"/>
          </p:cNvSpPr>
          <p:nvPr>
            <p:ph type="title"/>
          </p:nvPr>
        </p:nvSpPr>
        <p:spPr>
          <a:xfrm>
            <a:off x="698500" y="692533"/>
            <a:ext cx="5105400" cy="4387468"/>
          </a:xfrm>
          <a:prstGeom prst="rect">
            <a:avLst/>
          </a:prstGeom>
        </p:spPr>
        <p:txBody>
          <a:bodyPr anchor="b"/>
          <a:lstStyle/>
          <a:p>
            <a:r>
              <a:t>Titolo Testo</a:t>
            </a:r>
          </a:p>
        </p:txBody>
      </p:sp>
      <p:sp>
        <p:nvSpPr>
          <p:cNvPr id="67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5003800"/>
            <a:ext cx="5105400" cy="4044566"/>
          </a:xfrm>
          <a:prstGeom prst="rect">
            <a:avLst/>
          </a:prstGeom>
        </p:spPr>
        <p:txBody>
          <a:bodyPr numCol="1" spcCol="38100"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  <a:lvl2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2pPr>
            <a:lvl3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3pPr>
            <a:lvl4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4pPr>
            <a:lvl5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6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ttangolo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1" spcCol="38100" anchor="ctr">
            <a:noAutofit/>
          </a:bodyPr>
          <a:lstStyle/>
          <a:p>
            <a:endParaRPr/>
          </a:p>
        </p:txBody>
      </p:sp>
      <p:sp>
        <p:nvSpPr>
          <p:cNvPr id="76" name="Titolo Testo"/>
          <p:cNvSpPr txBox="1">
            <a:spLocks noGrp="1"/>
          </p:cNvSpPr>
          <p:nvPr>
            <p:ph type="title"/>
          </p:nvPr>
        </p:nvSpPr>
        <p:spPr>
          <a:xfrm>
            <a:off x="698500" y="440266"/>
            <a:ext cx="11607800" cy="1016001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77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1412977"/>
            <a:ext cx="11607801" cy="671805"/>
          </a:xfrm>
          <a:prstGeom prst="rect">
            <a:avLst/>
          </a:prstGeom>
        </p:spPr>
        <p:txBody>
          <a:bodyPr numCol="1" spcCol="38100" anchor="ctr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7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orpo livello uno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86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, punti elenc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magine"/>
          <p:cNvSpPr>
            <a:spLocks noGrp="1"/>
          </p:cNvSpPr>
          <p:nvPr>
            <p:ph type="pic" idx="21"/>
          </p:nvPr>
        </p:nvSpPr>
        <p:spPr>
          <a:xfrm>
            <a:off x="6172200" y="596900"/>
            <a:ext cx="6448427" cy="859790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94" name="Rettangolo"/>
          <p:cNvSpPr txBox="1">
            <a:spLocks noGrp="1"/>
          </p:cNvSpPr>
          <p:nvPr>
            <p:ph type="body" sz="half" idx="22"/>
          </p:nvPr>
        </p:nvSpPr>
        <p:spPr>
          <a:xfrm>
            <a:off x="698500" y="3480196"/>
            <a:ext cx="5105400" cy="5593163"/>
          </a:xfrm>
          <a:prstGeom prst="rect">
            <a:avLst/>
          </a:prstGeom>
        </p:spPr>
        <p:txBody>
          <a:bodyPr numCol="1" spcCol="38100" anchor="ctr">
            <a:noAutofit/>
          </a:bodyPr>
          <a:lstStyle/>
          <a:p>
            <a:endParaRPr/>
          </a:p>
        </p:txBody>
      </p:sp>
      <p:sp>
        <p:nvSpPr>
          <p:cNvPr id="95" name="Titolo Testo"/>
          <p:cNvSpPr txBox="1">
            <a:spLocks noGrp="1"/>
          </p:cNvSpPr>
          <p:nvPr>
            <p:ph type="title"/>
          </p:nvPr>
        </p:nvSpPr>
        <p:spPr>
          <a:xfrm>
            <a:off x="698500" y="444500"/>
            <a:ext cx="5105400" cy="1016000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96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1412977"/>
            <a:ext cx="5105400" cy="671805"/>
          </a:xfrm>
          <a:prstGeom prst="rect">
            <a:avLst/>
          </a:prstGeom>
        </p:spPr>
        <p:txBody>
          <a:bodyPr numCol="1" spcCol="38100" anchor="ctr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9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rogram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ttangolo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 numCol="1" spcCol="38100" anchor="ctr">
            <a:noAutofit/>
          </a:bodyPr>
          <a:lstStyle/>
          <a:p>
            <a:endParaRPr/>
          </a:p>
        </p:txBody>
      </p:sp>
      <p:sp>
        <p:nvSpPr>
          <p:cNvPr id="105" name="Titolo Testo"/>
          <p:cNvSpPr txBox="1">
            <a:spLocks noGrp="1"/>
          </p:cNvSpPr>
          <p:nvPr>
            <p:ph type="title"/>
          </p:nvPr>
        </p:nvSpPr>
        <p:spPr>
          <a:xfrm>
            <a:off x="698500" y="444500"/>
            <a:ext cx="11607800" cy="1016000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106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698500" y="1409700"/>
            <a:ext cx="11607801" cy="671803"/>
          </a:xfrm>
          <a:prstGeom prst="rect">
            <a:avLst/>
          </a:prstGeom>
        </p:spPr>
        <p:txBody>
          <a:bodyPr numCol="1" spcCol="38100" anchor="ctr"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0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rpo livello uno…"/>
          <p:cNvSpPr txBox="1">
            <a:spLocks noGrp="1"/>
          </p:cNvSpPr>
          <p:nvPr>
            <p:ph type="body" idx="1"/>
          </p:nvPr>
        </p:nvSpPr>
        <p:spPr>
          <a:xfrm>
            <a:off x="698500" y="2959100"/>
            <a:ext cx="11607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2" spcCol="589358">
            <a:normAutofit/>
          </a:bodyPr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3" name="Titolo Testo"/>
          <p:cNvSpPr txBox="1">
            <a:spLocks noGrp="1"/>
          </p:cNvSpPr>
          <p:nvPr>
            <p:ph type="title"/>
          </p:nvPr>
        </p:nvSpPr>
        <p:spPr>
          <a:xfrm>
            <a:off x="1948462" y="1950720"/>
            <a:ext cx="10403841" cy="1008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Titolo Testo</a:t>
            </a:r>
          </a:p>
        </p:txBody>
      </p:sp>
      <p:sp>
        <p:nvSpPr>
          <p:cNvPr id="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5864012" y="8237678"/>
            <a:ext cx="1270001" cy="1270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/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3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457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914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1371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18288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22860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2743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3200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3657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381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762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143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1524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1905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2286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2667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3048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3429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daniele-carangelo-0b3434172/?originalSubdomain=it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github.com/daniele-carangelo" TargetMode="External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email@studenti.unisa.it" TargetMode="External"/><Relationship Id="rId11" Type="http://schemas.openxmlformats.org/officeDocument/2006/relationships/image" Target="../media/image9.png"/><Relationship Id="rId5" Type="http://schemas.openxmlformats.org/officeDocument/2006/relationships/image" Target="../media/image6.tif"/><Relationship Id="rId10" Type="http://schemas.openxmlformats.org/officeDocument/2006/relationships/image" Target="../media/image8.png"/><Relationship Id="rId4" Type="http://schemas.openxmlformats.org/officeDocument/2006/relationships/image" Target="../media/image5.tif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daniele-carangelo-0b3434172/?originalSubdomain=it" TargetMode="External"/><Relationship Id="rId3" Type="http://schemas.openxmlformats.org/officeDocument/2006/relationships/image" Target="../media/image8.png"/><Relationship Id="rId7" Type="http://schemas.openxmlformats.org/officeDocument/2006/relationships/hyperlink" Target="https://github.com/daniele-carangelo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email@studenti.unisa.it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daniele-carangelo-0b3434172/?originalSubdomain=it" TargetMode="External"/><Relationship Id="rId3" Type="http://schemas.openxmlformats.org/officeDocument/2006/relationships/image" Target="../media/image33.png"/><Relationship Id="rId7" Type="http://schemas.openxmlformats.org/officeDocument/2006/relationships/hyperlink" Target="https://github.com/daniele-carangelo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email@studenti.unisa.it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daniele-carangelo-0b3434172/?originalSubdomain=it" TargetMode="External"/><Relationship Id="rId3" Type="http://schemas.openxmlformats.org/officeDocument/2006/relationships/image" Target="../media/image33.png"/><Relationship Id="rId7" Type="http://schemas.openxmlformats.org/officeDocument/2006/relationships/hyperlink" Target="https://github.com/daniele-carangelo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email@studenti.unisa.it" TargetMode="External"/><Relationship Id="rId5" Type="http://schemas.openxmlformats.org/officeDocument/2006/relationships/image" Target="../media/image35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daniele-carangelo-0b3434172/?originalSubdomain=it" TargetMode="External"/><Relationship Id="rId3" Type="http://schemas.openxmlformats.org/officeDocument/2006/relationships/image" Target="../media/image34.png"/><Relationship Id="rId7" Type="http://schemas.openxmlformats.org/officeDocument/2006/relationships/hyperlink" Target="https://github.com/daniele-carangelo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email@studenti.unisa.it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daniele-carangelo-0b3434172/?originalSubdomain=it" TargetMode="External"/><Relationship Id="rId3" Type="http://schemas.openxmlformats.org/officeDocument/2006/relationships/image" Target="../media/image8.png"/><Relationship Id="rId7" Type="http://schemas.openxmlformats.org/officeDocument/2006/relationships/hyperlink" Target="https://github.com/daniele-carangelo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email@studenti.unisa.it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mailto:email@studenti.unisa.it" TargetMode="External"/><Relationship Id="rId13" Type="http://schemas.openxmlformats.org/officeDocument/2006/relationships/image" Target="../media/image44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1.tif"/><Relationship Id="rId11" Type="http://schemas.openxmlformats.org/officeDocument/2006/relationships/image" Target="../media/image42.png"/><Relationship Id="rId5" Type="http://schemas.openxmlformats.org/officeDocument/2006/relationships/image" Target="../media/image40.jpeg"/><Relationship Id="rId15" Type="http://schemas.openxmlformats.org/officeDocument/2006/relationships/image" Target="../media/image45.png"/><Relationship Id="rId10" Type="http://schemas.openxmlformats.org/officeDocument/2006/relationships/hyperlink" Target="https://www.linkedin.com/in/daniele-carangelo-0b3434172/?originalSubdomain=it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github.com/daniele-carangelo" TargetMode="External"/><Relationship Id="rId1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github.com/daniele-carangelo" TargetMode="External"/><Relationship Id="rId7" Type="http://schemas.openxmlformats.org/officeDocument/2006/relationships/image" Target="../media/image2.png"/><Relationship Id="rId2" Type="http://schemas.openxmlformats.org/officeDocument/2006/relationships/hyperlink" Target="mailto:email@studenti.unisa.it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ww.linkedin.com/in/daniele-carangelo-0b3434172/?originalSubdomain=it" TargetMode="External"/><Relationship Id="rId9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github.com/daniele-carangelo" TargetMode="External"/><Relationship Id="rId7" Type="http://schemas.openxmlformats.org/officeDocument/2006/relationships/image" Target="../media/image2.png"/><Relationship Id="rId2" Type="http://schemas.openxmlformats.org/officeDocument/2006/relationships/hyperlink" Target="mailto:email@studenti.unisa.it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ww.linkedin.com/in/daniele-carangelo-0b3434172/?originalSubdomain=it" TargetMode="External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6.png"/><Relationship Id="rId3" Type="http://schemas.openxmlformats.org/officeDocument/2006/relationships/hyperlink" Target="mailto:email@studenti.unisa.it" TargetMode="External"/><Relationship Id="rId7" Type="http://schemas.openxmlformats.org/officeDocument/2006/relationships/image" Target="../media/image8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4.png"/><Relationship Id="rId5" Type="http://schemas.openxmlformats.org/officeDocument/2006/relationships/hyperlink" Target="https://www.linkedin.com/in/daniele-carangelo-0b3434172/?originalSubdomain=it" TargetMode="External"/><Relationship Id="rId10" Type="http://schemas.openxmlformats.org/officeDocument/2006/relationships/image" Target="../media/image13.jpeg"/><Relationship Id="rId4" Type="http://schemas.openxmlformats.org/officeDocument/2006/relationships/hyperlink" Target="https://github.com/daniele-carangelo" TargetMode="External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github.com/daniele-carangelo" TargetMode="External"/><Relationship Id="rId7" Type="http://schemas.openxmlformats.org/officeDocument/2006/relationships/image" Target="../media/image2.png"/><Relationship Id="rId2" Type="http://schemas.openxmlformats.org/officeDocument/2006/relationships/hyperlink" Target="mailto:email@studenti.unisa.it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8.PNG"/><Relationship Id="rId4" Type="http://schemas.openxmlformats.org/officeDocument/2006/relationships/hyperlink" Target="https://www.linkedin.com/in/daniele-carangelo-0b3434172/?originalSubdomain=it" TargetMode="External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mailto:email@studenti.unisa.it" TargetMode="External"/><Relationship Id="rId7" Type="http://schemas.openxmlformats.org/officeDocument/2006/relationships/image" Target="../media/image8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20.PNG"/><Relationship Id="rId5" Type="http://schemas.openxmlformats.org/officeDocument/2006/relationships/hyperlink" Target="https://www.linkedin.com/in/daniele-carangelo-0b3434172/?originalSubdomain=it" TargetMode="External"/><Relationship Id="rId10" Type="http://schemas.openxmlformats.org/officeDocument/2006/relationships/image" Target="../media/image19.PNG"/><Relationship Id="rId4" Type="http://schemas.openxmlformats.org/officeDocument/2006/relationships/hyperlink" Target="https://github.com/daniele-carangelo" TargetMode="External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github.com/daniele-carangelo" TargetMode="External"/><Relationship Id="rId7" Type="http://schemas.openxmlformats.org/officeDocument/2006/relationships/image" Target="../media/image2.png"/><Relationship Id="rId12" Type="http://schemas.openxmlformats.org/officeDocument/2006/relationships/image" Target="../media/image25.png"/><Relationship Id="rId2" Type="http://schemas.openxmlformats.org/officeDocument/2006/relationships/hyperlink" Target="mailto:email@studenti.unisa.it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24.png"/><Relationship Id="rId5" Type="http://schemas.openxmlformats.org/officeDocument/2006/relationships/image" Target="../media/image7.png"/><Relationship Id="rId10" Type="http://schemas.openxmlformats.org/officeDocument/2006/relationships/image" Target="../media/image23.png"/><Relationship Id="rId4" Type="http://schemas.openxmlformats.org/officeDocument/2006/relationships/hyperlink" Target="https://www.linkedin.com/in/daniele-carangelo-0b3434172/?originalSubdomain=it" TargetMode="External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daniele-carangelo-0b3434172/?originalSubdomain=it" TargetMode="External"/><Relationship Id="rId3" Type="http://schemas.openxmlformats.org/officeDocument/2006/relationships/image" Target="../media/image8.png"/><Relationship Id="rId7" Type="http://schemas.openxmlformats.org/officeDocument/2006/relationships/hyperlink" Target="https://github.com/daniele-carangelo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email@studenti.unisa.it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daniele-carangelo-0b3434172/?originalSubdomain=it" TargetMode="External"/><Relationship Id="rId3" Type="http://schemas.openxmlformats.org/officeDocument/2006/relationships/image" Target="../media/image8.png"/><Relationship Id="rId7" Type="http://schemas.openxmlformats.org/officeDocument/2006/relationships/hyperlink" Target="https://github.com/daniele-carangelo" TargetMode="External"/><Relationship Id="rId12" Type="http://schemas.openxmlformats.org/officeDocument/2006/relationships/image" Target="../media/image30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email@studenti.unisa.it" TargetMode="External"/><Relationship Id="rId11" Type="http://schemas.openxmlformats.org/officeDocument/2006/relationships/image" Target="../media/image29.png"/><Relationship Id="rId5" Type="http://schemas.openxmlformats.org/officeDocument/2006/relationships/image" Target="../media/image9.png"/><Relationship Id="rId10" Type="http://schemas.openxmlformats.org/officeDocument/2006/relationships/image" Target="../media/image28.svg"/><Relationship Id="rId4" Type="http://schemas.openxmlformats.org/officeDocument/2006/relationships/image" Target="../media/image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0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08" name="Titolo tesi"/>
          <p:cNvSpPr txBox="1">
            <a:spLocks noGrp="1"/>
          </p:cNvSpPr>
          <p:nvPr>
            <p:ph type="title"/>
          </p:nvPr>
        </p:nvSpPr>
        <p:spPr>
          <a:xfrm>
            <a:off x="-16136" y="3604864"/>
            <a:ext cx="13037072" cy="157378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pc="-199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it-IT" sz="3800" dirty="0"/>
              <a:t>VALUTAZIONE DI ALGORITMI DI MACHINE LEARNING </a:t>
            </a:r>
            <a:br>
              <a:rPr lang="it-IT" sz="3800" dirty="0"/>
            </a:br>
            <a:r>
              <a:rPr lang="it-IT" sz="3800" dirty="0"/>
              <a:t>PER LA CLASSIFICAZIONE DI IMMAGINI</a:t>
            </a:r>
            <a:endParaRPr sz="3800" dirty="0"/>
          </a:p>
        </p:txBody>
      </p:sp>
      <p:pic>
        <p:nvPicPr>
          <p:cNvPr id="209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2" name="Raggruppa"/>
          <p:cNvGrpSpPr/>
          <p:nvPr/>
        </p:nvGrpSpPr>
        <p:grpSpPr>
          <a:xfrm>
            <a:off x="602224" y="170717"/>
            <a:ext cx="1020435" cy="1020436"/>
            <a:chOff x="0" y="0"/>
            <a:chExt cx="1020434" cy="1020434"/>
          </a:xfrm>
        </p:grpSpPr>
        <p:sp>
          <p:nvSpPr>
            <p:cNvPr id="210" name="Cerchio"/>
            <p:cNvSpPr/>
            <p:nvPr/>
          </p:nvSpPr>
          <p:spPr>
            <a:xfrm>
              <a:off x="0" y="0"/>
              <a:ext cx="1020435" cy="102043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211" name="image2.tif" descr="image2.ti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40" y="2139"/>
              <a:ext cx="1016153" cy="10161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3" name="Nome Cognome Mat.:  xxxxxxxxx"/>
          <p:cNvSpPr txBox="1"/>
          <p:nvPr/>
        </p:nvSpPr>
        <p:spPr>
          <a:xfrm>
            <a:off x="6888740" y="6858268"/>
            <a:ext cx="5537024" cy="99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534190">
              <a:lnSpc>
                <a:spcPct val="100000"/>
              </a:lnSpc>
              <a:spcBef>
                <a:spcPts val="0"/>
              </a:spcBef>
              <a:defRPr sz="29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/>
              <a:t>Daniele</a:t>
            </a:r>
            <a:r>
              <a:rPr dirty="0"/>
              <a:t> C</a:t>
            </a:r>
            <a:r>
              <a:rPr lang="it-IT" dirty="0" err="1"/>
              <a:t>arangelo</a:t>
            </a:r>
            <a:br>
              <a:rPr dirty="0"/>
            </a:br>
            <a:r>
              <a:rPr dirty="0"/>
              <a:t>Mat.:  </a:t>
            </a:r>
            <a:r>
              <a:rPr lang="it-IT" dirty="0"/>
              <a:t>0512105819</a:t>
            </a:r>
            <a:endParaRPr dirty="0"/>
          </a:p>
        </p:txBody>
      </p:sp>
      <p:grpSp>
        <p:nvGrpSpPr>
          <p:cNvPr id="216" name="Raggruppa"/>
          <p:cNvGrpSpPr/>
          <p:nvPr/>
        </p:nvGrpSpPr>
        <p:grpSpPr>
          <a:xfrm>
            <a:off x="1837439" y="116347"/>
            <a:ext cx="1083420" cy="1129176"/>
            <a:chOff x="0" y="0"/>
            <a:chExt cx="1083419" cy="1129175"/>
          </a:xfrm>
        </p:grpSpPr>
        <p:sp>
          <p:nvSpPr>
            <p:cNvPr id="214" name="Ovale"/>
            <p:cNvSpPr/>
            <p:nvPr/>
          </p:nvSpPr>
          <p:spPr>
            <a:xfrm>
              <a:off x="49466" y="66770"/>
              <a:ext cx="1006820" cy="99563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215" name="image1.tif" descr="image1.tif"/>
            <p:cNvPicPr>
              <a:picLocks noChangeAspect="1"/>
            </p:cNvPicPr>
            <p:nvPr/>
          </p:nvPicPr>
          <p:blipFill>
            <a:blip r:embed="rId5"/>
            <a:srcRect l="19293" r="24200" b="37033"/>
            <a:stretch>
              <a:fillRect/>
            </a:stretch>
          </p:blipFill>
          <p:spPr>
            <a:xfrm>
              <a:off x="0" y="0"/>
              <a:ext cx="1083420" cy="11291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7" name="email@studenti.unisa.it…"/>
          <p:cNvSpPr txBox="1"/>
          <p:nvPr/>
        </p:nvSpPr>
        <p:spPr>
          <a:xfrm>
            <a:off x="983157" y="8528014"/>
            <a:ext cx="3391954" cy="1069267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d.carangelo</a:t>
            </a:r>
            <a:r>
              <a:rPr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daniele-carangelo</a:t>
            </a:r>
            <a:endParaRPr dirty="0">
              <a:solidFill>
                <a:schemeClr val="bg1"/>
              </a:solidFill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@daniele-carangelo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218" name="world-wide-web.png" descr="world-wide-web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852" y="8952151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email.png" descr="emai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1852" y="8613979"/>
            <a:ext cx="254001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Prof. Nome Cognome…"/>
          <p:cNvSpPr txBox="1"/>
          <p:nvPr/>
        </p:nvSpPr>
        <p:spPr>
          <a:xfrm>
            <a:off x="575334" y="6858268"/>
            <a:ext cx="5537024" cy="99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34190">
              <a:lnSpc>
                <a:spcPct val="100000"/>
              </a:lnSpc>
              <a:spcBef>
                <a:spcPts val="0"/>
              </a:spcBef>
              <a:defRPr sz="29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Prof. </a:t>
            </a:r>
            <a:r>
              <a:rPr lang="it-IT" dirty="0"/>
              <a:t>Fabio</a:t>
            </a:r>
            <a:r>
              <a:rPr dirty="0"/>
              <a:t> </a:t>
            </a:r>
            <a:r>
              <a:rPr lang="it-IT" dirty="0"/>
              <a:t>Palomba</a:t>
            </a:r>
            <a:endParaRPr dirty="0"/>
          </a:p>
          <a:p>
            <a:pPr defTabSz="534190">
              <a:lnSpc>
                <a:spcPct val="100000"/>
              </a:lnSpc>
              <a:spcBef>
                <a:spcPts val="0"/>
              </a:spcBef>
              <a:defRPr sz="29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 err="1"/>
              <a:t>Dott</a:t>
            </a:r>
            <a:r>
              <a:rPr dirty="0"/>
              <a:t>. </a:t>
            </a:r>
            <a:r>
              <a:rPr lang="it-IT" dirty="0"/>
              <a:t>Giammaria</a:t>
            </a:r>
            <a:r>
              <a:rPr dirty="0"/>
              <a:t> </a:t>
            </a:r>
            <a:r>
              <a:rPr lang="it-IT" dirty="0"/>
              <a:t>Giordano</a:t>
            </a:r>
            <a:endParaRPr dirty="0"/>
          </a:p>
        </p:txBody>
      </p:sp>
      <p:sp>
        <p:nvSpPr>
          <p:cNvPr id="223" name="Corso di Laurea (Magistrale) in Informatica"/>
          <p:cNvSpPr txBox="1"/>
          <p:nvPr/>
        </p:nvSpPr>
        <p:spPr>
          <a:xfrm>
            <a:off x="2376032" y="1530558"/>
            <a:ext cx="8252736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34190">
              <a:lnSpc>
                <a:spcPct val="10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dirty="0"/>
              <a:t>Corso di </a:t>
            </a:r>
            <a:r>
              <a:rPr dirty="0" err="1"/>
              <a:t>Laurea</a:t>
            </a:r>
            <a:r>
              <a:rPr dirty="0"/>
              <a:t> </a:t>
            </a:r>
            <a:r>
              <a:rPr lang="it-IT" dirty="0"/>
              <a:t>Triennale</a:t>
            </a:r>
            <a:r>
              <a:rPr dirty="0"/>
              <a:t> in Informatica</a:t>
            </a:r>
          </a:p>
        </p:txBody>
      </p:sp>
      <p:pic>
        <p:nvPicPr>
          <p:cNvPr id="224" name="linkedin(1).png" descr="linkedin(1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701A977-872E-08EC-C33B-E0C8079346A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4169" y="8519060"/>
            <a:ext cx="1094948" cy="109494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Rettangolo"/>
          <p:cNvSpPr/>
          <p:nvPr/>
        </p:nvSpPr>
        <p:spPr>
          <a:xfrm>
            <a:off x="-6928" y="8395507"/>
            <a:ext cx="13018657" cy="1358093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60" name="world-wide-web.png" descr="world-wide-we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email.png" descr="emai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52" y="8613979"/>
            <a:ext cx="254001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Metodologia"/>
          <p:cNvSpPr txBox="1"/>
          <p:nvPr/>
        </p:nvSpPr>
        <p:spPr>
          <a:xfrm>
            <a:off x="557064" y="287233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Metodologia</a:t>
            </a:r>
          </a:p>
        </p:txBody>
      </p:sp>
      <p:pic>
        <p:nvPicPr>
          <p:cNvPr id="268" name="image2.png" descr="image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linkedin(1).png" descr="linkedin(1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email@studenti.unisa.it…">
            <a:extLst>
              <a:ext uri="{FF2B5EF4-FFF2-40B4-BE49-F238E27FC236}">
                <a16:creationId xmlns:a16="http://schemas.microsoft.com/office/drawing/2014/main" id="{E8307F24-1FF6-EB0F-F5B6-3373FE75A9BB}"/>
              </a:ext>
            </a:extLst>
          </p:cNvPr>
          <p:cNvSpPr txBox="1"/>
          <p:nvPr/>
        </p:nvSpPr>
        <p:spPr>
          <a:xfrm>
            <a:off x="983157" y="8528014"/>
            <a:ext cx="3391954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 err="1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d.carangelo</a:t>
            </a:r>
            <a:r>
              <a:rPr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daniele-carangelo</a:t>
            </a:r>
            <a:endParaRPr dirty="0">
              <a:solidFill>
                <a:schemeClr val="bg1"/>
              </a:solidFill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@daniele-carangelo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Titolo Tesi…">
            <a:extLst>
              <a:ext uri="{FF2B5EF4-FFF2-40B4-BE49-F238E27FC236}">
                <a16:creationId xmlns:a16="http://schemas.microsoft.com/office/drawing/2014/main" id="{7BD823BF-15FF-D4DF-D29F-FE013C4B9C01}"/>
              </a:ext>
            </a:extLst>
          </p:cNvPr>
          <p:cNvSpPr txBox="1"/>
          <p:nvPr/>
        </p:nvSpPr>
        <p:spPr>
          <a:xfrm>
            <a:off x="7180730" y="8387214"/>
            <a:ext cx="5279420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Valutazione di Algoritmi di Machine Learning per la classificazione di immagini  </a:t>
            </a:r>
            <a:endParaRPr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Daniele Carangelo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4A38461-BA95-260B-72DA-9BCCD8167227}"/>
              </a:ext>
            </a:extLst>
          </p:cNvPr>
          <p:cNvSpPr txBox="1"/>
          <p:nvPr/>
        </p:nvSpPr>
        <p:spPr>
          <a:xfrm>
            <a:off x="983157" y="1801403"/>
            <a:ext cx="5154427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VALUTAZIONE ALGORITMI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E14226C-12C5-31A2-3C9B-6900057958F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50" y="2913093"/>
            <a:ext cx="678003" cy="67800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0E21FBC-B1CE-7D75-E343-8795556E978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49" y="3974890"/>
            <a:ext cx="678003" cy="67800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E3BEA73-5767-8D35-62B9-FE22908DD60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48" y="5053645"/>
            <a:ext cx="678003" cy="67800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3C70BB8-FCA8-2C70-6E0E-5922F1907DF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47" y="6146255"/>
            <a:ext cx="678003" cy="67800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6BA58669-F1A6-3F35-DA02-5C485738DAF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47" y="7241500"/>
            <a:ext cx="678003" cy="678003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C386535-C4F6-A0EA-42C8-D4A7DF871CE0}"/>
              </a:ext>
            </a:extLst>
          </p:cNvPr>
          <p:cNvSpPr txBox="1"/>
          <p:nvPr/>
        </p:nvSpPr>
        <p:spPr>
          <a:xfrm>
            <a:off x="1853250" y="2575183"/>
            <a:ext cx="3535680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Accuracy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B4B0E23-D30B-8536-8962-95465BEF184B}"/>
              </a:ext>
            </a:extLst>
          </p:cNvPr>
          <p:cNvSpPr txBox="1"/>
          <p:nvPr/>
        </p:nvSpPr>
        <p:spPr>
          <a:xfrm>
            <a:off x="1853250" y="3636149"/>
            <a:ext cx="1987229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Loss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6A791F2-1345-1508-2A34-8137C2A6BC58}"/>
              </a:ext>
            </a:extLst>
          </p:cNvPr>
          <p:cNvSpPr txBox="1"/>
          <p:nvPr/>
        </p:nvSpPr>
        <p:spPr>
          <a:xfrm>
            <a:off x="1853246" y="4762185"/>
            <a:ext cx="3282629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 err="1">
                <a:solidFill>
                  <a:schemeClr val="bg1"/>
                </a:solidFill>
              </a:rPr>
              <a:t>Confusion</a:t>
            </a:r>
            <a:r>
              <a:rPr lang="it-IT" dirty="0">
                <a:solidFill>
                  <a:schemeClr val="bg1"/>
                </a:solidFill>
              </a:rPr>
              <a:t> Matrix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625C94D-0C46-FA99-0BC1-C934F790B2CB}"/>
              </a:ext>
            </a:extLst>
          </p:cNvPr>
          <p:cNvSpPr txBox="1"/>
          <p:nvPr/>
        </p:nvSpPr>
        <p:spPr>
          <a:xfrm>
            <a:off x="1853244" y="5811820"/>
            <a:ext cx="2256750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F-Score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19A14CA-9186-4082-CECF-A5CD3CB81D03}"/>
              </a:ext>
            </a:extLst>
          </p:cNvPr>
          <p:cNvSpPr txBox="1"/>
          <p:nvPr/>
        </p:nvSpPr>
        <p:spPr>
          <a:xfrm>
            <a:off x="1720685" y="6872786"/>
            <a:ext cx="3415190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>
                <a:solidFill>
                  <a:schemeClr val="bg1"/>
                </a:solidFill>
              </a:rPr>
              <a:t>Out-Of-</a:t>
            </a:r>
            <a:r>
              <a:rPr lang="it-IT" dirty="0" err="1">
                <a:solidFill>
                  <a:schemeClr val="bg1"/>
                </a:solidFill>
              </a:rPr>
              <a:t>Bag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Error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7157293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FEAE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2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FEAE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5" name="Titolo Sezione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/>
            </a:lvl1pPr>
          </a:lstStyle>
          <a:p>
            <a:r>
              <a:rPr lang="it-IT" dirty="0"/>
              <a:t>Risultati</a:t>
            </a:r>
            <a:endParaRPr dirty="0"/>
          </a:p>
        </p:txBody>
      </p:sp>
      <p:pic>
        <p:nvPicPr>
          <p:cNvPr id="276" name="black_text-removebg-preview.png" descr="black_text-removebg-previe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335" y="150768"/>
            <a:ext cx="2209801" cy="10619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world-wide-web(1).png" descr="world-wide-web(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42" y="8952151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email(1).png" descr="email(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42" y="8607004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linkedin.png" descr="linkedi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email@studenti.unisa.it…">
            <a:extLst>
              <a:ext uri="{FF2B5EF4-FFF2-40B4-BE49-F238E27FC236}">
                <a16:creationId xmlns:a16="http://schemas.microsoft.com/office/drawing/2014/main" id="{C9DDC691-7ABA-F0D9-44C7-63200E75338B}"/>
              </a:ext>
            </a:extLst>
          </p:cNvPr>
          <p:cNvSpPr txBox="1"/>
          <p:nvPr/>
        </p:nvSpPr>
        <p:spPr>
          <a:xfrm>
            <a:off x="983157" y="8528014"/>
            <a:ext cx="3391954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 err="1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d.carangelo</a:t>
            </a:r>
            <a:r>
              <a:rPr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daniele-carangelo</a:t>
            </a:r>
            <a:endParaRPr dirty="0">
              <a:solidFill>
                <a:schemeClr val="bg1"/>
              </a:solidFill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@daniele-carangelo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Titolo Tesi…">
            <a:extLst>
              <a:ext uri="{FF2B5EF4-FFF2-40B4-BE49-F238E27FC236}">
                <a16:creationId xmlns:a16="http://schemas.microsoft.com/office/drawing/2014/main" id="{AEDAA0E2-B358-DE40-9CC9-D94A031563C3}"/>
              </a:ext>
            </a:extLst>
          </p:cNvPr>
          <p:cNvSpPr txBox="1"/>
          <p:nvPr/>
        </p:nvSpPr>
        <p:spPr>
          <a:xfrm>
            <a:off x="7180730" y="8387214"/>
            <a:ext cx="5279420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Valutazione di Algoritmi di Machine Learning per la classificazione di immagini  </a:t>
            </a:r>
            <a:endParaRPr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Daniele Carangelo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D1BAD62-1960-882F-9256-50A24524D548}"/>
              </a:ext>
            </a:extLst>
          </p:cNvPr>
          <p:cNvSpPr txBox="1"/>
          <p:nvPr/>
        </p:nvSpPr>
        <p:spPr>
          <a:xfrm>
            <a:off x="983157" y="1801403"/>
            <a:ext cx="5471160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RISULTATI OTTENUTI</a:t>
            </a:r>
          </a:p>
        </p:txBody>
      </p:sp>
      <p:graphicFrame>
        <p:nvGraphicFramePr>
          <p:cNvPr id="16" name="Grafico 15">
            <a:extLst>
              <a:ext uri="{FF2B5EF4-FFF2-40B4-BE49-F238E27FC236}">
                <a16:creationId xmlns:a16="http://schemas.microsoft.com/office/drawing/2014/main" id="{0F0D0013-8B63-10B9-D0B2-D493C13F92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2178434"/>
              </p:ext>
            </p:extLst>
          </p:nvPr>
        </p:nvGraphicFramePr>
        <p:xfrm>
          <a:off x="2130230" y="3194892"/>
          <a:ext cx="8759613" cy="5192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AC3BC40-9128-7CFC-C6E4-C65656F15193}"/>
              </a:ext>
            </a:extLst>
          </p:cNvPr>
          <p:cNvSpPr txBox="1"/>
          <p:nvPr/>
        </p:nvSpPr>
        <p:spPr>
          <a:xfrm>
            <a:off x="641852" y="5066876"/>
            <a:ext cx="2326340" cy="7899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Accuratezza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FEAE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2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FEAE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5" name="Titolo Sezione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/>
            </a:lvl1pPr>
          </a:lstStyle>
          <a:p>
            <a:r>
              <a:rPr lang="it-IT" dirty="0"/>
              <a:t>Risultati</a:t>
            </a:r>
            <a:endParaRPr dirty="0"/>
          </a:p>
        </p:txBody>
      </p:sp>
      <p:pic>
        <p:nvPicPr>
          <p:cNvPr id="276" name="black_text-removebg-preview.png" descr="black_text-removebg-previe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335" y="150768"/>
            <a:ext cx="2209801" cy="10619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world-wide-web(1).png" descr="world-wide-web(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42" y="8952151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email(1).png" descr="email(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42" y="8607004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linkedin.png" descr="linkedi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email@studenti.unisa.it…">
            <a:extLst>
              <a:ext uri="{FF2B5EF4-FFF2-40B4-BE49-F238E27FC236}">
                <a16:creationId xmlns:a16="http://schemas.microsoft.com/office/drawing/2014/main" id="{C9DDC691-7ABA-F0D9-44C7-63200E75338B}"/>
              </a:ext>
            </a:extLst>
          </p:cNvPr>
          <p:cNvSpPr txBox="1"/>
          <p:nvPr/>
        </p:nvSpPr>
        <p:spPr>
          <a:xfrm>
            <a:off x="983157" y="8528014"/>
            <a:ext cx="3391954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 err="1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d.carangelo</a:t>
            </a:r>
            <a:r>
              <a:rPr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daniele-carangelo</a:t>
            </a:r>
            <a:endParaRPr dirty="0">
              <a:solidFill>
                <a:schemeClr val="bg1"/>
              </a:solidFill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@daniele-carangelo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Titolo Tesi…">
            <a:extLst>
              <a:ext uri="{FF2B5EF4-FFF2-40B4-BE49-F238E27FC236}">
                <a16:creationId xmlns:a16="http://schemas.microsoft.com/office/drawing/2014/main" id="{AEDAA0E2-B358-DE40-9CC9-D94A031563C3}"/>
              </a:ext>
            </a:extLst>
          </p:cNvPr>
          <p:cNvSpPr txBox="1"/>
          <p:nvPr/>
        </p:nvSpPr>
        <p:spPr>
          <a:xfrm>
            <a:off x="7180730" y="8387214"/>
            <a:ext cx="5279420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Valutazione di Algoritmi di Machine Learning per la classificazione di immagini  </a:t>
            </a:r>
            <a:endParaRPr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Daniele Carangelo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58D7C21-834E-3DE6-24BE-5326F2D62F0F}"/>
              </a:ext>
            </a:extLst>
          </p:cNvPr>
          <p:cNvSpPr txBox="1"/>
          <p:nvPr/>
        </p:nvSpPr>
        <p:spPr>
          <a:xfrm>
            <a:off x="983156" y="1801403"/>
            <a:ext cx="11405191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b="1" dirty="0">
                <a:solidFill>
                  <a:schemeClr val="bg1"/>
                </a:solidFill>
              </a:rPr>
              <a:t>MATRICE DI CONFUSIONE SUPPORT VECTOR MACHINE</a:t>
            </a:r>
            <a:endParaRPr kumimoji="0" lang="it-IT" sz="3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3B7D18B5-3552-4D1D-38A8-1133DEE55F5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5" b="3559"/>
          <a:stretch/>
        </p:blipFill>
        <p:spPr>
          <a:xfrm>
            <a:off x="761242" y="3168445"/>
            <a:ext cx="5435777" cy="4469125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822A6849-F54D-8C60-0ADD-74ADFAA7991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9" b="2820"/>
          <a:stretch/>
        </p:blipFill>
        <p:spPr>
          <a:xfrm>
            <a:off x="6823504" y="3171285"/>
            <a:ext cx="5482555" cy="4469125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D8847B1-2C31-F5BE-8426-89DD518C47A7}"/>
              </a:ext>
            </a:extLst>
          </p:cNvPr>
          <p:cNvSpPr txBox="1"/>
          <p:nvPr/>
        </p:nvSpPr>
        <p:spPr>
          <a:xfrm>
            <a:off x="1932718" y="7258248"/>
            <a:ext cx="3092824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Fashion-MNIST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8340088-602A-8780-B245-A692F8C54E05}"/>
              </a:ext>
            </a:extLst>
          </p:cNvPr>
          <p:cNvSpPr txBox="1"/>
          <p:nvPr/>
        </p:nvSpPr>
        <p:spPr>
          <a:xfrm>
            <a:off x="8388163" y="7258247"/>
            <a:ext cx="2353236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CIFAR-10</a:t>
            </a:r>
          </a:p>
        </p:txBody>
      </p:sp>
    </p:spTree>
    <p:extLst>
      <p:ext uri="{BB962C8B-B14F-4D97-AF65-F5344CB8AC3E}">
        <p14:creationId xmlns:p14="http://schemas.microsoft.com/office/powerpoint/2010/main" val="107777074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41D8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90" name="Titolo Sezione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/>
            </a:lvl1pPr>
          </a:lstStyle>
          <a:p>
            <a:r>
              <a:rPr lang="it-IT" dirty="0"/>
              <a:t>Conclusioni</a:t>
            </a:r>
            <a:endParaRPr dirty="0"/>
          </a:p>
        </p:txBody>
      </p:sp>
      <p:pic>
        <p:nvPicPr>
          <p:cNvPr id="291" name="world-wide-web(1).png" descr="world-wide-web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42" y="8952151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email(1).png" descr="email(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42" y="8607004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black_text-removebg-preview.png" descr="black_text-removebg-preview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0335" y="150768"/>
            <a:ext cx="2209801" cy="1061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linkedin.png" descr="linkedi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email@studenti.unisa.it…">
            <a:extLst>
              <a:ext uri="{FF2B5EF4-FFF2-40B4-BE49-F238E27FC236}">
                <a16:creationId xmlns:a16="http://schemas.microsoft.com/office/drawing/2014/main" id="{8DA7C046-3364-492D-3960-458BAD96C803}"/>
              </a:ext>
            </a:extLst>
          </p:cNvPr>
          <p:cNvSpPr txBox="1"/>
          <p:nvPr/>
        </p:nvSpPr>
        <p:spPr>
          <a:xfrm>
            <a:off x="983157" y="8528014"/>
            <a:ext cx="3391954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 err="1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d.carangelo</a:t>
            </a:r>
            <a:r>
              <a:rPr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daniele-carangelo</a:t>
            </a:r>
            <a:endParaRPr dirty="0">
              <a:solidFill>
                <a:schemeClr val="bg1"/>
              </a:solidFill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@daniele-carangelo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Titolo Tesi…">
            <a:extLst>
              <a:ext uri="{FF2B5EF4-FFF2-40B4-BE49-F238E27FC236}">
                <a16:creationId xmlns:a16="http://schemas.microsoft.com/office/drawing/2014/main" id="{64FE5A1F-2CD9-547F-CBEE-464A2C4C6555}"/>
              </a:ext>
            </a:extLst>
          </p:cNvPr>
          <p:cNvSpPr txBox="1"/>
          <p:nvPr/>
        </p:nvSpPr>
        <p:spPr>
          <a:xfrm>
            <a:off x="7180730" y="8387214"/>
            <a:ext cx="5279420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Valutazione di Algoritmi di Machine Learning per la classificazione di immagini  </a:t>
            </a:r>
            <a:endParaRPr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Daniele Carangelo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9CD8485-FE1D-A796-CAA4-184339EF8A19}"/>
              </a:ext>
            </a:extLst>
          </p:cNvPr>
          <p:cNvSpPr txBox="1"/>
          <p:nvPr/>
        </p:nvSpPr>
        <p:spPr>
          <a:xfrm>
            <a:off x="983157" y="1801403"/>
            <a:ext cx="10110664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Dopo aver analizzato i risultati possiamo concludere che: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D564E44-F567-84B8-957F-EDD59C5AD3A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49" y="3593514"/>
            <a:ext cx="632805" cy="63280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F7B72BC-4F19-5E7E-C1F0-3ADE37B0B9D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49" y="6717534"/>
            <a:ext cx="632805" cy="632805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0ECD703-5D75-A890-F8F5-3C255A1C6189}"/>
              </a:ext>
            </a:extLst>
          </p:cNvPr>
          <p:cNvSpPr txBox="1"/>
          <p:nvPr/>
        </p:nvSpPr>
        <p:spPr>
          <a:xfrm>
            <a:off x="1882158" y="6158124"/>
            <a:ext cx="9836609" cy="13439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La difficoltà nel classificare il CIFAR-10 è maggiore rispetto a F-MNIST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30EA747-471F-FCDE-16AF-913642175FFF}"/>
              </a:ext>
            </a:extLst>
          </p:cNvPr>
          <p:cNvSpPr txBox="1"/>
          <p:nvPr/>
        </p:nvSpPr>
        <p:spPr>
          <a:xfrm>
            <a:off x="1882158" y="3100398"/>
            <a:ext cx="9997024" cy="13439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Le Reti Neurali </a:t>
            </a:r>
            <a:r>
              <a:rPr kumimoji="0" lang="it-IT" sz="30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Convoluzionali</a:t>
            </a: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risultano essere le più efficaci nella classificazione di immagini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277535B-E9B5-500C-926D-CCF4E5728A7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49" y="5072580"/>
            <a:ext cx="632805" cy="63280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0FD113A-8546-F28A-41D9-49E1C439D2DB}"/>
              </a:ext>
            </a:extLst>
          </p:cNvPr>
          <p:cNvSpPr txBox="1"/>
          <p:nvPr/>
        </p:nvSpPr>
        <p:spPr>
          <a:xfrm>
            <a:off x="1882158" y="4355290"/>
            <a:ext cx="9309006" cy="17594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L’utilizzo metriche differenti ha permesso di analizzare in modo approfondito il tasso di successo/errore per ogni classe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ttangolo"/>
          <p:cNvSpPr/>
          <p:nvPr/>
        </p:nvSpPr>
        <p:spPr>
          <a:xfrm>
            <a:off x="-6928" y="8409003"/>
            <a:ext cx="13018657" cy="1358093"/>
          </a:xfrm>
          <a:prstGeom prst="rect">
            <a:avLst/>
          </a:prstGeom>
          <a:solidFill>
            <a:srgbClr val="9373C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2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9373C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305" name="world-wide-web.png" descr="world-wide-we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email.png" descr="emai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52" y="8613979"/>
            <a:ext cx="254001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Titolo Sezione"/>
          <p:cNvSpPr txBox="1"/>
          <p:nvPr/>
        </p:nvSpPr>
        <p:spPr>
          <a:xfrm>
            <a:off x="557064" y="418044"/>
            <a:ext cx="116090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Sviluppi futuri</a:t>
            </a:r>
            <a:endParaRPr dirty="0"/>
          </a:p>
        </p:txBody>
      </p:sp>
      <p:pic>
        <p:nvPicPr>
          <p:cNvPr id="313" name="image2.png" descr="image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linkedin(1).png" descr="linkedin(1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olo Tesi…">
            <a:extLst>
              <a:ext uri="{FF2B5EF4-FFF2-40B4-BE49-F238E27FC236}">
                <a16:creationId xmlns:a16="http://schemas.microsoft.com/office/drawing/2014/main" id="{F68CD824-BD52-4F11-B8B5-3CA1AD6620B8}"/>
              </a:ext>
            </a:extLst>
          </p:cNvPr>
          <p:cNvSpPr txBox="1"/>
          <p:nvPr/>
        </p:nvSpPr>
        <p:spPr>
          <a:xfrm>
            <a:off x="7180730" y="8387214"/>
            <a:ext cx="5279420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Valutazione di Algoritmi di Machine Learning per la classificazione di immagini  </a:t>
            </a:r>
            <a:endParaRPr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Daniele Carangelo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  <p:sp>
        <p:nvSpPr>
          <p:cNvPr id="3" name="email@studenti.unisa.it…">
            <a:extLst>
              <a:ext uri="{FF2B5EF4-FFF2-40B4-BE49-F238E27FC236}">
                <a16:creationId xmlns:a16="http://schemas.microsoft.com/office/drawing/2014/main" id="{451A2FC0-690A-4CF2-0ECD-9D7DA9D5149D}"/>
              </a:ext>
            </a:extLst>
          </p:cNvPr>
          <p:cNvSpPr txBox="1"/>
          <p:nvPr/>
        </p:nvSpPr>
        <p:spPr>
          <a:xfrm>
            <a:off x="983157" y="8528014"/>
            <a:ext cx="3391954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 err="1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d.carangelo</a:t>
            </a:r>
            <a:r>
              <a:rPr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daniele-carangelo</a:t>
            </a:r>
            <a:endParaRPr dirty="0">
              <a:solidFill>
                <a:schemeClr val="bg1"/>
              </a:solidFill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@daniele-carangelo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1FBD47E-F09C-25B6-6D38-0D91BF94E262}"/>
              </a:ext>
            </a:extLst>
          </p:cNvPr>
          <p:cNvSpPr txBox="1"/>
          <p:nvPr/>
        </p:nvSpPr>
        <p:spPr>
          <a:xfrm>
            <a:off x="983157" y="1801403"/>
            <a:ext cx="7865008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POSSIBILI SVILUPPI FUTURI</a:t>
            </a:r>
          </a:p>
        </p:txBody>
      </p:sp>
      <p:pic>
        <p:nvPicPr>
          <p:cNvPr id="6" name="Immagine 5" descr="Immagine che contiene testo, cartello, grafica vettoriale&#10;&#10;Descrizione generata automaticamente">
            <a:extLst>
              <a:ext uri="{FF2B5EF4-FFF2-40B4-BE49-F238E27FC236}">
                <a16:creationId xmlns:a16="http://schemas.microsoft.com/office/drawing/2014/main" id="{98D77094-5413-68A3-25E9-7A26ADA0E74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57" y="3545729"/>
            <a:ext cx="809277" cy="809277"/>
          </a:xfrm>
          <a:prstGeom prst="rect">
            <a:avLst/>
          </a:prstGeom>
        </p:spPr>
      </p:pic>
      <p:pic>
        <p:nvPicPr>
          <p:cNvPr id="7" name="Immagine 6" descr="Immagine che contiene testo, cartello, grafica vettoriale&#10;&#10;Descrizione generata automaticamente">
            <a:extLst>
              <a:ext uri="{FF2B5EF4-FFF2-40B4-BE49-F238E27FC236}">
                <a16:creationId xmlns:a16="http://schemas.microsoft.com/office/drawing/2014/main" id="{870EB6D5-1C5A-AA64-0E1B-AFEA5EA770C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05" y="5413977"/>
            <a:ext cx="809277" cy="80927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5153B2A-EDCA-D154-44DB-9F404020FD65}"/>
              </a:ext>
            </a:extLst>
          </p:cNvPr>
          <p:cNvSpPr txBox="1"/>
          <p:nvPr/>
        </p:nvSpPr>
        <p:spPr>
          <a:xfrm>
            <a:off x="2159138" y="3331215"/>
            <a:ext cx="9197789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Valutare gli algoritmi utilizzando le curve ROC-AUC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F996E98-1E3F-5C22-E9DC-A0BB681CC698}"/>
              </a:ext>
            </a:extLst>
          </p:cNvPr>
          <p:cNvSpPr txBox="1"/>
          <p:nvPr/>
        </p:nvSpPr>
        <p:spPr>
          <a:xfrm>
            <a:off x="2159138" y="5038047"/>
            <a:ext cx="9197787" cy="13439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Implementare e testare architetture note di CNN come </a:t>
            </a:r>
            <a:r>
              <a:rPr kumimoji="0" lang="it-IT" sz="30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AlexNet</a:t>
            </a: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, LeNet-5 e VGG-NET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Rettangolo"/>
          <p:cNvSpPr/>
          <p:nvPr/>
        </p:nvSpPr>
        <p:spPr>
          <a:xfrm>
            <a:off x="8242275" y="-87545"/>
            <a:ext cx="4767545" cy="9764918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2F2F2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7" name="Titolo tesi"/>
          <p:cNvSpPr txBox="1"/>
          <p:nvPr/>
        </p:nvSpPr>
        <p:spPr>
          <a:xfrm>
            <a:off x="8525435" y="558162"/>
            <a:ext cx="4279815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b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spc="-59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Valutazione di algoritmi di Machine Learning per la classificazione di immagini</a:t>
            </a:r>
            <a:endParaRPr dirty="0"/>
          </a:p>
        </p:txBody>
      </p:sp>
      <p:pic>
        <p:nvPicPr>
          <p:cNvPr id="319" name="world-wide-web.png" descr="world-wide-we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0007" y="8491624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email.png" descr="emai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0007" y="8153452"/>
            <a:ext cx="254001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Nome Cognome"/>
          <p:cNvSpPr txBox="1"/>
          <p:nvPr/>
        </p:nvSpPr>
        <p:spPr>
          <a:xfrm>
            <a:off x="9262318" y="7401298"/>
            <a:ext cx="355139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b="1" spc="-59">
                <a:solidFill>
                  <a:srgbClr val="FFFFFF"/>
                </a:solidFill>
              </a:defRPr>
            </a:lvl1pPr>
          </a:lstStyle>
          <a:p>
            <a:r>
              <a:rPr lang="it-IT" dirty="0"/>
              <a:t>Daniele Carangelo</a:t>
            </a:r>
            <a:endParaRPr dirty="0"/>
          </a:p>
        </p:txBody>
      </p:sp>
      <p:pic>
        <p:nvPicPr>
          <p:cNvPr id="322" name="c93f07229efd81d0f233e03f432d5458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1" r="9831"/>
          <a:stretch/>
        </p:blipFill>
        <p:spPr>
          <a:xfrm>
            <a:off x="5515599" y="7015266"/>
            <a:ext cx="2184952" cy="20397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2" y="1007"/>
                  <a:pt x="2881" y="3017"/>
                </a:cubicBezTo>
                <a:cubicBezTo>
                  <a:pt x="-961" y="7038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8"/>
                  <a:pt x="16797" y="3017"/>
                </a:cubicBezTo>
                <a:cubicBezTo>
                  <a:pt x="14876" y="1007"/>
                  <a:pt x="12359" y="0"/>
                  <a:pt x="9841" y="0"/>
                </a:cubicBezTo>
                <a:close/>
              </a:path>
            </a:pathLst>
          </a:custGeom>
          <a:ln w="25400">
            <a:solidFill>
              <a:srgbClr val="41D87B"/>
            </a:solidFill>
          </a:ln>
        </p:spPr>
      </p:pic>
      <p:sp>
        <p:nvSpPr>
          <p:cNvPr id="323" name="Questa tesi ha contribuito a piantare un albero in ________"/>
          <p:cNvSpPr txBox="1"/>
          <p:nvPr/>
        </p:nvSpPr>
        <p:spPr>
          <a:xfrm>
            <a:off x="318546" y="8337865"/>
            <a:ext cx="4767545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>
                <a:solidFill>
                  <a:srgbClr val="41D87B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dirty="0"/>
              <a:t>Questa </a:t>
            </a:r>
            <a:r>
              <a:rPr dirty="0" err="1"/>
              <a:t>tesi</a:t>
            </a:r>
            <a:r>
              <a:rPr dirty="0"/>
              <a:t> ha </a:t>
            </a:r>
            <a:r>
              <a:rPr dirty="0" err="1"/>
              <a:t>contribuito</a:t>
            </a:r>
            <a:r>
              <a:rPr dirty="0"/>
              <a:t> a </a:t>
            </a:r>
            <a:r>
              <a:rPr dirty="0" err="1"/>
              <a:t>piantare</a:t>
            </a:r>
            <a:r>
              <a:rPr dirty="0"/>
              <a:t> un </a:t>
            </a:r>
            <a:r>
              <a:rPr dirty="0" err="1"/>
              <a:t>albero</a:t>
            </a:r>
            <a:r>
              <a:rPr dirty="0"/>
              <a:t> in </a:t>
            </a:r>
            <a:r>
              <a:rPr lang="it-IT" dirty="0"/>
              <a:t>Ecuador</a:t>
            </a:r>
            <a:endParaRPr dirty="0"/>
          </a:p>
        </p:txBody>
      </p:sp>
      <p:sp>
        <p:nvSpPr>
          <p:cNvPr id="325" name="Grazie!"/>
          <p:cNvSpPr txBox="1"/>
          <p:nvPr/>
        </p:nvSpPr>
        <p:spPr>
          <a:xfrm>
            <a:off x="10461812" y="5421018"/>
            <a:ext cx="2364432" cy="71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25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sz="4400" b="1" dirty="0" err="1"/>
              <a:t>Grazie</a:t>
            </a:r>
            <a:r>
              <a:rPr sz="4400" dirty="0"/>
              <a:t>!</a:t>
            </a:r>
          </a:p>
        </p:txBody>
      </p:sp>
      <p:pic>
        <p:nvPicPr>
          <p:cNvPr id="326" name="Immagine" descr="Immagin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12" y="7060419"/>
            <a:ext cx="2914661" cy="11430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linkedin(1).png" descr="linkedin(1)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77307" y="8829795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email@studenti.unisa.it…">
            <a:extLst>
              <a:ext uri="{FF2B5EF4-FFF2-40B4-BE49-F238E27FC236}">
                <a16:creationId xmlns:a16="http://schemas.microsoft.com/office/drawing/2014/main" id="{B9F833D2-A40D-41CC-F8D6-0CCDB9170715}"/>
              </a:ext>
            </a:extLst>
          </p:cNvPr>
          <p:cNvSpPr txBox="1"/>
          <p:nvPr/>
        </p:nvSpPr>
        <p:spPr>
          <a:xfrm>
            <a:off x="8993423" y="8075506"/>
            <a:ext cx="3391954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 err="1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d.carangelo</a:t>
            </a:r>
            <a:r>
              <a:rPr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@studenti.unisa.it</a:t>
            </a: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daniele-carangelo</a:t>
            </a:r>
            <a:endParaRPr dirty="0">
              <a:solidFill>
                <a:schemeClr val="bg1"/>
              </a:solidFill>
            </a:endParaRPr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@daniele-carangelo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22C5879-3D77-1058-8E31-6DD2BBF9D6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3211" y="3349876"/>
            <a:ext cx="3403379" cy="255353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D4B86F2-50BE-0265-C83B-3AE644377F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95276" y="534805"/>
            <a:ext cx="3403379" cy="255353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27727640-8296-36F2-AA2E-EBE9958CE2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8277" y="558162"/>
            <a:ext cx="3403379" cy="255353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84BF1FE-C975-9B9C-03DB-87D27F5C081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987" y="2783789"/>
            <a:ext cx="1904021" cy="190402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046ABBC0-DFB9-F6FD-E79F-90EECB251FB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02742" y="3349876"/>
            <a:ext cx="3403380" cy="255353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387214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287233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Introduzione e Background</a:t>
            </a:r>
          </a:p>
        </p:txBody>
      </p:sp>
      <p:sp>
        <p:nvSpPr>
          <p:cNvPr id="229" name="Titolo Tesi…"/>
          <p:cNvSpPr txBox="1"/>
          <p:nvPr/>
        </p:nvSpPr>
        <p:spPr>
          <a:xfrm>
            <a:off x="7180730" y="8387214"/>
            <a:ext cx="5279420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Valutazione di Algoritmi di Machine Learning per la classificazione di immagini  </a:t>
            </a:r>
            <a:endParaRPr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Daniele Carangelo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  <p:sp>
        <p:nvSpPr>
          <p:cNvPr id="230" name="email@studenti.unisa.it…"/>
          <p:cNvSpPr txBox="1"/>
          <p:nvPr/>
        </p:nvSpPr>
        <p:spPr>
          <a:xfrm>
            <a:off x="983157" y="8528014"/>
            <a:ext cx="3391954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 err="1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d.carangelo</a:t>
            </a:r>
            <a:r>
              <a:rPr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daniele-carangelo</a:t>
            </a:r>
            <a:endParaRPr dirty="0">
              <a:solidFill>
                <a:schemeClr val="bg1"/>
              </a:solidFill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@daniele-carangelo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231" name="world-wide-web.png" descr="world-wide-web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email.png" descr="email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8613978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linkedin(1).png" descr="linkedin(1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B4B9BBF-780A-BE0A-2E1D-8DCE7477ECDE}"/>
              </a:ext>
            </a:extLst>
          </p:cNvPr>
          <p:cNvSpPr txBox="1"/>
          <p:nvPr/>
        </p:nvSpPr>
        <p:spPr>
          <a:xfrm>
            <a:off x="983157" y="3333484"/>
            <a:ext cx="5054572" cy="30059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dirty="0">
                <a:solidFill>
                  <a:schemeClr val="bg1"/>
                </a:solidFill>
              </a:rPr>
              <a:t>L’Intelligenza Artificiale è un ramo dell’informatica che si occupa di creare modelli intelligenti in grado di prendere decisioni ed apprendere 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15CC6C3-85E5-B24E-3F92-07E87E32C3B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0" r="12213" b="6812"/>
          <a:stretch/>
        </p:blipFill>
        <p:spPr>
          <a:xfrm>
            <a:off x="6267418" y="3086755"/>
            <a:ext cx="6039962" cy="340817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387214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287233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Introduzione e Background</a:t>
            </a:r>
          </a:p>
        </p:txBody>
      </p:sp>
      <p:sp>
        <p:nvSpPr>
          <p:cNvPr id="229" name="Titolo Tesi…"/>
          <p:cNvSpPr txBox="1"/>
          <p:nvPr/>
        </p:nvSpPr>
        <p:spPr>
          <a:xfrm>
            <a:off x="7180730" y="8387214"/>
            <a:ext cx="5279420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Valutazione di Algoritmi di Machine Learning per la classificazione di immagini  </a:t>
            </a:r>
            <a:endParaRPr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Daniele Carangelo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  <p:sp>
        <p:nvSpPr>
          <p:cNvPr id="230" name="email@studenti.unisa.it…"/>
          <p:cNvSpPr txBox="1"/>
          <p:nvPr/>
        </p:nvSpPr>
        <p:spPr>
          <a:xfrm>
            <a:off x="983157" y="8528014"/>
            <a:ext cx="3391954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 err="1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d.carangelo</a:t>
            </a:r>
            <a:r>
              <a:rPr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daniele-carangelo</a:t>
            </a:r>
            <a:endParaRPr dirty="0">
              <a:solidFill>
                <a:schemeClr val="bg1"/>
              </a:solidFill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@daniele-carangelo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231" name="world-wide-web.png" descr="world-wide-web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email.png" descr="email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8613978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linkedin(1).png" descr="linkedin(1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C7E8CC83-0FD0-A66A-61DA-3579C0F89282}"/>
              </a:ext>
            </a:extLst>
          </p:cNvPr>
          <p:cNvSpPr txBox="1"/>
          <p:nvPr/>
        </p:nvSpPr>
        <p:spPr>
          <a:xfrm>
            <a:off x="983156" y="1801403"/>
            <a:ext cx="5256277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OBIETTIVI DELLA RICERCA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17184B2-0BB2-3394-43B2-CEF4DBDA7CE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56" y="3509230"/>
            <a:ext cx="582909" cy="58290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0D966AB-313D-BBD7-C388-2193E18C4F6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56" y="4908073"/>
            <a:ext cx="582909" cy="58290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0CA7EDA-BCE8-491D-DDA5-0AA91FA39E9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56" y="6331264"/>
            <a:ext cx="582909" cy="58290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45C5BA3-082B-0541-657F-66824D42D547}"/>
              </a:ext>
            </a:extLst>
          </p:cNvPr>
          <p:cNvSpPr txBox="1"/>
          <p:nvPr/>
        </p:nvSpPr>
        <p:spPr>
          <a:xfrm>
            <a:off x="1761565" y="2951344"/>
            <a:ext cx="10404559" cy="12885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28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Costruire modelli di Machine Learning in grado di classificare immagini</a:t>
            </a:r>
            <a:endParaRPr kumimoji="0" lang="it-IT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 panose="020B0604020202020204" pitchFamily="34" charset="0"/>
              <a:cs typeface="Helvetica" panose="020B0604020202020204" pitchFamily="34" charset="0"/>
              <a:sym typeface="Helvetica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18AF38E-7C91-3A07-0001-E2929DDDDA31}"/>
              </a:ext>
            </a:extLst>
          </p:cNvPr>
          <p:cNvSpPr txBox="1"/>
          <p:nvPr/>
        </p:nvSpPr>
        <p:spPr>
          <a:xfrm>
            <a:off x="1761565" y="4404033"/>
            <a:ext cx="10404559" cy="12885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28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Analizzare diverse metriche e tecniche per valutare gli algoritmi di classificazione</a:t>
            </a:r>
            <a:endParaRPr kumimoji="0" lang="it-IT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 panose="020B0604020202020204" pitchFamily="34" charset="0"/>
              <a:cs typeface="Helvetica" panose="020B0604020202020204" pitchFamily="34" charset="0"/>
              <a:sym typeface="Helvetica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6C61452-AB38-C8CB-D2F4-D2884A19DA12}"/>
              </a:ext>
            </a:extLst>
          </p:cNvPr>
          <p:cNvSpPr txBox="1"/>
          <p:nvPr/>
        </p:nvSpPr>
        <p:spPr>
          <a:xfrm>
            <a:off x="1761564" y="5955736"/>
            <a:ext cx="10404559" cy="9007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"/>
              </a:rPr>
              <a:t>Confrontare i dataset Fashion-MNIST e CIFAR-10</a:t>
            </a:r>
          </a:p>
        </p:txBody>
      </p:sp>
    </p:spTree>
    <p:extLst>
      <p:ext uri="{BB962C8B-B14F-4D97-AF65-F5344CB8AC3E}">
        <p14:creationId xmlns:p14="http://schemas.microsoft.com/office/powerpoint/2010/main" val="389683130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387214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287233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Introduzione e Background</a:t>
            </a:r>
          </a:p>
        </p:txBody>
      </p:sp>
      <p:sp>
        <p:nvSpPr>
          <p:cNvPr id="229" name="Titolo Tesi…"/>
          <p:cNvSpPr txBox="1"/>
          <p:nvPr/>
        </p:nvSpPr>
        <p:spPr>
          <a:xfrm>
            <a:off x="7180730" y="8387214"/>
            <a:ext cx="5279420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Valutazione di Algoritmi di Machine Learning per la classificazione di immagini  </a:t>
            </a:r>
            <a:endParaRPr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Daniele Carangelo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  <p:sp>
        <p:nvSpPr>
          <p:cNvPr id="230" name="email@studenti.unisa.it…"/>
          <p:cNvSpPr txBox="1"/>
          <p:nvPr/>
        </p:nvSpPr>
        <p:spPr>
          <a:xfrm>
            <a:off x="983157" y="8528014"/>
            <a:ext cx="3391954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d.carangelo</a:t>
            </a:r>
            <a:r>
              <a:rPr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daniele-carangelo</a:t>
            </a:r>
            <a:endParaRPr dirty="0">
              <a:solidFill>
                <a:schemeClr val="bg1"/>
              </a:solidFill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@daniele-carangelo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231" name="world-wide-web.png" descr="world-wide-web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email.png" descr="emai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2" y="8613978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linkedin(1).png" descr="linkedin(1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CC8E016-EC98-2C9E-7DEF-B21B30052BB1}"/>
              </a:ext>
            </a:extLst>
          </p:cNvPr>
          <p:cNvSpPr txBox="1"/>
          <p:nvPr/>
        </p:nvSpPr>
        <p:spPr>
          <a:xfrm>
            <a:off x="963088" y="1832741"/>
            <a:ext cx="9695330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CLASSIFICAZIONE DI IMMAGINI </a:t>
            </a:r>
            <a:r>
              <a:rPr kumimoji="0" lang="it-IT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</a:p>
        </p:txBody>
      </p:sp>
      <p:sp>
        <p:nvSpPr>
          <p:cNvPr id="9" name="Freccia circolare in giù 8">
            <a:extLst>
              <a:ext uri="{FF2B5EF4-FFF2-40B4-BE49-F238E27FC236}">
                <a16:creationId xmlns:a16="http://schemas.microsoft.com/office/drawing/2014/main" id="{3A0B7EF2-15F5-286C-87A4-0C757541CA96}"/>
              </a:ext>
            </a:extLst>
          </p:cNvPr>
          <p:cNvSpPr/>
          <p:nvPr/>
        </p:nvSpPr>
        <p:spPr>
          <a:xfrm>
            <a:off x="4375110" y="3503332"/>
            <a:ext cx="1584079" cy="456962"/>
          </a:xfrm>
          <a:prstGeom prst="curvedDownArrow">
            <a:avLst>
              <a:gd name="adj1" fmla="val 25000"/>
              <a:gd name="adj2" fmla="val 59601"/>
              <a:gd name="adj3" fmla="val 25000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1" name="Freccia circolare in su 10">
            <a:extLst>
              <a:ext uri="{FF2B5EF4-FFF2-40B4-BE49-F238E27FC236}">
                <a16:creationId xmlns:a16="http://schemas.microsoft.com/office/drawing/2014/main" id="{DF9E6C31-43A8-48E4-41E1-E2C2476B0338}"/>
              </a:ext>
            </a:extLst>
          </p:cNvPr>
          <p:cNvSpPr/>
          <p:nvPr/>
        </p:nvSpPr>
        <p:spPr>
          <a:xfrm>
            <a:off x="8028638" y="6507852"/>
            <a:ext cx="1828056" cy="484550"/>
          </a:xfrm>
          <a:prstGeom prst="curvedUp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F2A270E-2C75-2058-9CDC-76453A77C90A}"/>
              </a:ext>
            </a:extLst>
          </p:cNvPr>
          <p:cNvSpPr txBox="1"/>
          <p:nvPr/>
        </p:nvSpPr>
        <p:spPr>
          <a:xfrm>
            <a:off x="2079323" y="2971903"/>
            <a:ext cx="1869142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800" b="0" i="0" u="none" strike="noStrike" cap="none" spc="0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INPUT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6631E59-ECC0-97DB-2F55-4CA0A9D7DCFC}"/>
              </a:ext>
            </a:extLst>
          </p:cNvPr>
          <p:cNvSpPr txBox="1"/>
          <p:nvPr/>
        </p:nvSpPr>
        <p:spPr>
          <a:xfrm>
            <a:off x="9670945" y="2967021"/>
            <a:ext cx="1974946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800" b="0" i="0" u="none" strike="noStrike" cap="none" spc="0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OUTPUT</a:t>
            </a: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B80A04A8-FCE7-CF22-65A7-47BD57A83733}"/>
              </a:ext>
            </a:extLst>
          </p:cNvPr>
          <p:cNvSpPr/>
          <p:nvPr/>
        </p:nvSpPr>
        <p:spPr>
          <a:xfrm>
            <a:off x="668746" y="3900362"/>
            <a:ext cx="3879867" cy="2486992"/>
          </a:xfrm>
          <a:prstGeom prst="roundRect">
            <a:avLst/>
          </a:pr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" b="-3594"/>
            </a:stretch>
          </a:blip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6D15F801-ADE2-0A43-6705-AFF15BFC219E}"/>
              </a:ext>
            </a:extLst>
          </p:cNvPr>
          <p:cNvSpPr/>
          <p:nvPr/>
        </p:nvSpPr>
        <p:spPr>
          <a:xfrm>
            <a:off x="5903256" y="3990002"/>
            <a:ext cx="2245659" cy="2415538"/>
          </a:xfrm>
          <a:prstGeom prst="roundRect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6E50DB9-9743-4003-1619-39E1C45857C6}"/>
              </a:ext>
            </a:extLst>
          </p:cNvPr>
          <p:cNvSpPr txBox="1"/>
          <p:nvPr/>
        </p:nvSpPr>
        <p:spPr>
          <a:xfrm>
            <a:off x="5683030" y="6243685"/>
            <a:ext cx="2245659" cy="9007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2800" dirty="0">
                <a:solidFill>
                  <a:schemeClr val="accent4">
                    <a:lumMod val="75000"/>
                  </a:schemeClr>
                </a:solidFill>
              </a:rPr>
              <a:t>ALGORITMO</a:t>
            </a:r>
            <a:endParaRPr kumimoji="0" lang="it-IT" sz="2800" b="0" i="0" u="none" strike="noStrike" cap="none" spc="0" normalizeH="0" baseline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569B730C-A399-A3CB-B2F3-9AA4117EBA60}"/>
              </a:ext>
            </a:extLst>
          </p:cNvPr>
          <p:cNvSpPr txBox="1"/>
          <p:nvPr/>
        </p:nvSpPr>
        <p:spPr>
          <a:xfrm>
            <a:off x="10416579" y="4516491"/>
            <a:ext cx="1974946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2800" dirty="0">
                <a:solidFill>
                  <a:schemeClr val="bg1"/>
                </a:solidFill>
              </a:rPr>
              <a:t>GATTO</a:t>
            </a:r>
            <a:endParaRPr kumimoji="0" lang="it-IT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F8964490-6302-AD52-94A0-AE13EA492F5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918" y="4080036"/>
            <a:ext cx="612163" cy="612163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CD8B89BC-FA79-0D37-3E76-10D932391A7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699" y="4871421"/>
            <a:ext cx="639829" cy="639829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A85DFF15-ED5F-E926-5ACC-F9D6E6EA0DA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918" y="5679962"/>
            <a:ext cx="612163" cy="612163"/>
          </a:xfrm>
          <a:prstGeom prst="rect">
            <a:avLst/>
          </a:prstGeom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BD233D73-46DB-E29E-4FD9-A39F2762312C}"/>
              </a:ext>
            </a:extLst>
          </p:cNvPr>
          <p:cNvSpPr txBox="1"/>
          <p:nvPr/>
        </p:nvSpPr>
        <p:spPr>
          <a:xfrm>
            <a:off x="10416579" y="3723399"/>
            <a:ext cx="1358153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CANE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FF9984A6-1E4B-41DD-6F16-44C9276A9CCA}"/>
              </a:ext>
            </a:extLst>
          </p:cNvPr>
          <p:cNvSpPr txBox="1"/>
          <p:nvPr/>
        </p:nvSpPr>
        <p:spPr>
          <a:xfrm>
            <a:off x="10444245" y="5330440"/>
            <a:ext cx="1780113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LEONE</a:t>
            </a:r>
          </a:p>
        </p:txBody>
      </p:sp>
    </p:spTree>
    <p:extLst>
      <p:ext uri="{BB962C8B-B14F-4D97-AF65-F5344CB8AC3E}">
        <p14:creationId xmlns:p14="http://schemas.microsoft.com/office/powerpoint/2010/main" val="32429718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387214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287233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Introduzione e Background</a:t>
            </a:r>
          </a:p>
        </p:txBody>
      </p:sp>
      <p:sp>
        <p:nvSpPr>
          <p:cNvPr id="229" name="Titolo Tesi…"/>
          <p:cNvSpPr txBox="1"/>
          <p:nvPr/>
        </p:nvSpPr>
        <p:spPr>
          <a:xfrm>
            <a:off x="7180730" y="8387214"/>
            <a:ext cx="5279420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Valutazione di Algoritmi di Machine Learning per la classificazione di immagini  </a:t>
            </a:r>
            <a:endParaRPr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Daniele Carangelo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  <p:sp>
        <p:nvSpPr>
          <p:cNvPr id="230" name="email@studenti.unisa.it…"/>
          <p:cNvSpPr txBox="1"/>
          <p:nvPr/>
        </p:nvSpPr>
        <p:spPr>
          <a:xfrm>
            <a:off x="983157" y="8528014"/>
            <a:ext cx="3391954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 err="1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d.carangelo</a:t>
            </a:r>
            <a:r>
              <a:rPr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daniele-carangelo</a:t>
            </a:r>
            <a:endParaRPr dirty="0">
              <a:solidFill>
                <a:schemeClr val="bg1"/>
              </a:solidFill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@daniele-carangelo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231" name="world-wide-web.png" descr="world-wide-web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email.png" descr="email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8613978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linkedin(1).png" descr="linkedin(1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C7E8CC83-0FD0-A66A-61DA-3579C0F89282}"/>
              </a:ext>
            </a:extLst>
          </p:cNvPr>
          <p:cNvSpPr txBox="1"/>
          <p:nvPr/>
        </p:nvSpPr>
        <p:spPr>
          <a:xfrm>
            <a:off x="983157" y="1801403"/>
            <a:ext cx="3859306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FASHION-MNIST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DF38702-F6C3-5EAE-A6B3-5F117316D654}"/>
              </a:ext>
            </a:extLst>
          </p:cNvPr>
          <p:cNvSpPr txBox="1"/>
          <p:nvPr/>
        </p:nvSpPr>
        <p:spPr>
          <a:xfrm>
            <a:off x="921253" y="2325043"/>
            <a:ext cx="4442623" cy="25904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Dataset </a:t>
            </a:r>
            <a:r>
              <a:rPr lang="it-IT" dirty="0">
                <a:solidFill>
                  <a:schemeClr val="bg1"/>
                </a:solidFill>
              </a:rPr>
              <a:t>contenente 70.000 immagini di capi di abbigliamento presenti su Zalando e divise in 10 categorie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7" name="Immagine 6" descr="Immagine che contiene testo">
            <a:extLst>
              <a:ext uri="{FF2B5EF4-FFF2-40B4-BE49-F238E27FC236}">
                <a16:creationId xmlns:a16="http://schemas.microsoft.com/office/drawing/2014/main" id="{10965896-385D-5F9F-4E9B-B64C2D8B86A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91"/>
          <a:stretch/>
        </p:blipFill>
        <p:spPr>
          <a:xfrm>
            <a:off x="1237158" y="4915496"/>
            <a:ext cx="3769678" cy="330669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2F5DF2A1-8C91-F9CE-35F0-9D9715FC2DBB}"/>
              </a:ext>
            </a:extLst>
          </p:cNvPr>
          <p:cNvSpPr txBox="1"/>
          <p:nvPr/>
        </p:nvSpPr>
        <p:spPr>
          <a:xfrm>
            <a:off x="8917583" y="1801402"/>
            <a:ext cx="3859306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CIFAR-10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20DC3A2-0AAB-7875-A14A-986A2928EAD0}"/>
              </a:ext>
            </a:extLst>
          </p:cNvPr>
          <p:cNvSpPr txBox="1"/>
          <p:nvPr/>
        </p:nvSpPr>
        <p:spPr>
          <a:xfrm>
            <a:off x="7995915" y="2371398"/>
            <a:ext cx="4509862" cy="21749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Dataset di 60.000 immagini a colori ricavate dal web e divise in 10 classi</a:t>
            </a:r>
          </a:p>
        </p:txBody>
      </p:sp>
      <p:pic>
        <p:nvPicPr>
          <p:cNvPr id="6" name="Immagine 5" descr="Immagine che contiene testo">
            <a:extLst>
              <a:ext uri="{FF2B5EF4-FFF2-40B4-BE49-F238E27FC236}">
                <a16:creationId xmlns:a16="http://schemas.microsoft.com/office/drawing/2014/main" id="{14FB281B-5569-9D6F-7492-6BDBB1712D0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09"/>
          <a:stretch/>
        </p:blipFill>
        <p:spPr>
          <a:xfrm>
            <a:off x="8207811" y="4906180"/>
            <a:ext cx="3875736" cy="331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8729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387214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287233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Introduzione e Background</a:t>
            </a:r>
          </a:p>
        </p:txBody>
      </p:sp>
      <p:sp>
        <p:nvSpPr>
          <p:cNvPr id="229" name="Titolo Tesi…"/>
          <p:cNvSpPr txBox="1"/>
          <p:nvPr/>
        </p:nvSpPr>
        <p:spPr>
          <a:xfrm>
            <a:off x="7180730" y="8387214"/>
            <a:ext cx="5279420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Valutazione di Algoritmi di Machine Learning per la classificazione di immagini  </a:t>
            </a:r>
            <a:endParaRPr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Daniele Carangelo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  <p:sp>
        <p:nvSpPr>
          <p:cNvPr id="230" name="email@studenti.unisa.it…"/>
          <p:cNvSpPr txBox="1"/>
          <p:nvPr/>
        </p:nvSpPr>
        <p:spPr>
          <a:xfrm>
            <a:off x="983157" y="8528014"/>
            <a:ext cx="3391954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d.carangelo</a:t>
            </a:r>
            <a:r>
              <a:rPr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daniele-carangelo</a:t>
            </a:r>
            <a:endParaRPr dirty="0">
              <a:solidFill>
                <a:schemeClr val="bg1"/>
              </a:solidFill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@daniele-carangelo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231" name="world-wide-web.png" descr="world-wide-web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email.png" descr="emai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52" y="8613978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linkedin(1).png" descr="linkedin(1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CC8E016-EC98-2C9E-7DEF-B21B30052BB1}"/>
              </a:ext>
            </a:extLst>
          </p:cNvPr>
          <p:cNvSpPr txBox="1"/>
          <p:nvPr/>
        </p:nvSpPr>
        <p:spPr>
          <a:xfrm>
            <a:off x="963088" y="1832741"/>
            <a:ext cx="9695330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b="1" dirty="0">
                <a:solidFill>
                  <a:schemeClr val="bg1"/>
                </a:solidFill>
              </a:rPr>
              <a:t>STUDI PRESENTI IN LETTERATURA</a:t>
            </a:r>
            <a:endParaRPr kumimoji="0" lang="it-IT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2E0C5603-D460-2ACE-C617-958E316E4C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52" y="3318132"/>
            <a:ext cx="3103303" cy="3836446"/>
          </a:xfrm>
          <a:prstGeom prst="rect">
            <a:avLst/>
          </a:prstGeom>
        </p:spPr>
      </p:pic>
      <p:pic>
        <p:nvPicPr>
          <p:cNvPr id="6" name="Immagine 5" descr="Immagine che contiene testo, lettera&#10;&#10;Descrizione generata automaticamente">
            <a:extLst>
              <a:ext uri="{FF2B5EF4-FFF2-40B4-BE49-F238E27FC236}">
                <a16:creationId xmlns:a16="http://schemas.microsoft.com/office/drawing/2014/main" id="{3EED8B68-C23A-8D95-C87B-E1AC44951F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380" y="3315692"/>
            <a:ext cx="3074836" cy="3838886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F8BE1AF3-808E-5392-604A-A6B54C48C0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625" y="3335349"/>
            <a:ext cx="3741285" cy="381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2218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ttangolo"/>
          <p:cNvSpPr/>
          <p:nvPr/>
        </p:nvSpPr>
        <p:spPr>
          <a:xfrm>
            <a:off x="-6928" y="8387214"/>
            <a:ext cx="13018657" cy="135809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8" name="Introduzione e Background"/>
          <p:cNvSpPr txBox="1"/>
          <p:nvPr/>
        </p:nvSpPr>
        <p:spPr>
          <a:xfrm>
            <a:off x="557064" y="287233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Introduzione e Background</a:t>
            </a:r>
          </a:p>
        </p:txBody>
      </p:sp>
      <p:sp>
        <p:nvSpPr>
          <p:cNvPr id="229" name="Titolo Tesi…"/>
          <p:cNvSpPr txBox="1"/>
          <p:nvPr/>
        </p:nvSpPr>
        <p:spPr>
          <a:xfrm>
            <a:off x="7180730" y="8387214"/>
            <a:ext cx="5279420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Valutazione di Algoritmi di Machine Learning per la classificazione di immagini  </a:t>
            </a:r>
            <a:endParaRPr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Daniele Carangelo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  <p:sp>
        <p:nvSpPr>
          <p:cNvPr id="230" name="email@studenti.unisa.it…"/>
          <p:cNvSpPr txBox="1"/>
          <p:nvPr/>
        </p:nvSpPr>
        <p:spPr>
          <a:xfrm>
            <a:off x="983157" y="8528014"/>
            <a:ext cx="3391954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 err="1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d.carangelo</a:t>
            </a:r>
            <a:r>
              <a:rPr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daniele-carangelo</a:t>
            </a:r>
            <a:endParaRPr dirty="0">
              <a:solidFill>
                <a:schemeClr val="bg1"/>
              </a:solidFill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@daniele-carangelo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231" name="world-wide-web.png" descr="world-wide-web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email.png" descr="email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852" y="8613978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2.png" descr="image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linkedin(1).png" descr="linkedin(1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2B8E0801-7CB4-2162-ADCC-FEBB7DA6CB95}"/>
              </a:ext>
            </a:extLst>
          </p:cNvPr>
          <p:cNvSpPr txBox="1"/>
          <p:nvPr/>
        </p:nvSpPr>
        <p:spPr>
          <a:xfrm>
            <a:off x="983157" y="1801403"/>
            <a:ext cx="5177118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ALGORITMI UTILIZZATI</a:t>
            </a:r>
          </a:p>
        </p:txBody>
      </p:sp>
      <p:pic>
        <p:nvPicPr>
          <p:cNvPr id="5" name="Immagine 4" descr="Immagine che contiene rosa, grafica vettoriale&#10;&#10;Descrizione generata automaticamente">
            <a:extLst>
              <a:ext uri="{FF2B5EF4-FFF2-40B4-BE49-F238E27FC236}">
                <a16:creationId xmlns:a16="http://schemas.microsoft.com/office/drawing/2014/main" id="{E01E0F79-545C-AF90-6320-367391C5E91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69" y="6930658"/>
            <a:ext cx="900000" cy="9000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7E8F41E-F104-D887-D203-EB741E931BE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06" y="5594121"/>
            <a:ext cx="900000" cy="9000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052270A-0712-A708-945F-D478A8EDA40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06" y="4353112"/>
            <a:ext cx="899998" cy="89999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2E1CB01-70EC-7DFA-2812-9BC5F2301BC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06" y="3030022"/>
            <a:ext cx="900000" cy="90000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D7ADA5B-A8CE-BD7A-BE2B-72D68D06F7BE}"/>
              </a:ext>
            </a:extLst>
          </p:cNvPr>
          <p:cNvSpPr txBox="1"/>
          <p:nvPr/>
        </p:nvSpPr>
        <p:spPr>
          <a:xfrm>
            <a:off x="1961363" y="2924242"/>
            <a:ext cx="4827495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Support </a:t>
            </a:r>
            <a:r>
              <a:rPr kumimoji="0" lang="it-IT" sz="30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Vector</a:t>
            </a: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Machine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05985C7-9567-B458-C754-1822056FAE6F}"/>
              </a:ext>
            </a:extLst>
          </p:cNvPr>
          <p:cNvSpPr txBox="1"/>
          <p:nvPr/>
        </p:nvSpPr>
        <p:spPr>
          <a:xfrm>
            <a:off x="1961363" y="4209023"/>
            <a:ext cx="4867836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Random </a:t>
            </a:r>
            <a:r>
              <a:rPr kumimoji="0" lang="it-IT" sz="30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Forest</a:t>
            </a: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BE8715C-3D1E-7EF3-CF36-9F660EF79FC4}"/>
              </a:ext>
            </a:extLst>
          </p:cNvPr>
          <p:cNvSpPr txBox="1"/>
          <p:nvPr/>
        </p:nvSpPr>
        <p:spPr>
          <a:xfrm>
            <a:off x="1961363" y="5402307"/>
            <a:ext cx="3693533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Neural</a:t>
            </a: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Network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2C4DABD-A6E2-C55C-D380-07A303B920B4}"/>
              </a:ext>
            </a:extLst>
          </p:cNvPr>
          <p:cNvSpPr txBox="1"/>
          <p:nvPr/>
        </p:nvSpPr>
        <p:spPr>
          <a:xfrm>
            <a:off x="1961363" y="6688297"/>
            <a:ext cx="5142771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Convolutional</a:t>
            </a: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kumimoji="0" lang="it-IT" sz="30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Neural</a:t>
            </a: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Network</a:t>
            </a:r>
          </a:p>
        </p:txBody>
      </p:sp>
    </p:spTree>
    <p:extLst>
      <p:ext uri="{BB962C8B-B14F-4D97-AF65-F5344CB8AC3E}">
        <p14:creationId xmlns:p14="http://schemas.microsoft.com/office/powerpoint/2010/main" val="31711691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Rettangolo"/>
          <p:cNvSpPr/>
          <p:nvPr/>
        </p:nvSpPr>
        <p:spPr>
          <a:xfrm>
            <a:off x="-6928" y="8395507"/>
            <a:ext cx="13018657" cy="1358093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60" name="world-wide-web.png" descr="world-wide-we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email.png" descr="emai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52" y="8613979"/>
            <a:ext cx="254001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Metodologia"/>
          <p:cNvSpPr txBox="1"/>
          <p:nvPr/>
        </p:nvSpPr>
        <p:spPr>
          <a:xfrm>
            <a:off x="557064" y="287233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Metodologia</a:t>
            </a:r>
          </a:p>
        </p:txBody>
      </p:sp>
      <p:pic>
        <p:nvPicPr>
          <p:cNvPr id="268" name="image2.png" descr="image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linkedin(1).png" descr="linkedin(1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email@studenti.unisa.it…">
            <a:extLst>
              <a:ext uri="{FF2B5EF4-FFF2-40B4-BE49-F238E27FC236}">
                <a16:creationId xmlns:a16="http://schemas.microsoft.com/office/drawing/2014/main" id="{E8307F24-1FF6-EB0F-F5B6-3373FE75A9BB}"/>
              </a:ext>
            </a:extLst>
          </p:cNvPr>
          <p:cNvSpPr txBox="1"/>
          <p:nvPr/>
        </p:nvSpPr>
        <p:spPr>
          <a:xfrm>
            <a:off x="983157" y="8528014"/>
            <a:ext cx="3391954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 err="1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d.carangelo</a:t>
            </a:r>
            <a:r>
              <a:rPr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daniele-carangelo</a:t>
            </a:r>
            <a:endParaRPr dirty="0">
              <a:solidFill>
                <a:schemeClr val="bg1"/>
              </a:solidFill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@daniele-carangelo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Titolo Tesi…">
            <a:extLst>
              <a:ext uri="{FF2B5EF4-FFF2-40B4-BE49-F238E27FC236}">
                <a16:creationId xmlns:a16="http://schemas.microsoft.com/office/drawing/2014/main" id="{7BD823BF-15FF-D4DF-D29F-FE013C4B9C01}"/>
              </a:ext>
            </a:extLst>
          </p:cNvPr>
          <p:cNvSpPr txBox="1"/>
          <p:nvPr/>
        </p:nvSpPr>
        <p:spPr>
          <a:xfrm>
            <a:off x="7180730" y="8387214"/>
            <a:ext cx="5279420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Valutazione di Algoritmi di Machine Learning per la classificazione di immagini  </a:t>
            </a:r>
            <a:endParaRPr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Daniele Carangelo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9DE940D-0ACE-03D2-010C-29324C8BC9DD}"/>
              </a:ext>
            </a:extLst>
          </p:cNvPr>
          <p:cNvSpPr txBox="1"/>
          <p:nvPr/>
        </p:nvSpPr>
        <p:spPr>
          <a:xfrm>
            <a:off x="983157" y="1801403"/>
            <a:ext cx="3958535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b="1" dirty="0">
                <a:solidFill>
                  <a:schemeClr val="bg1"/>
                </a:solidFill>
              </a:rPr>
              <a:t>LAVORO SVOLTO</a:t>
            </a:r>
            <a:endParaRPr kumimoji="0" lang="it-IT" sz="3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C20CF87C-7D70-725E-5830-8DA844FA0DA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57" y="3339655"/>
            <a:ext cx="777282" cy="77728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AE93D13-E704-5719-EE48-75A1EE2F4E9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57" y="6566003"/>
            <a:ext cx="777282" cy="77728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0C5B9BE5-1B2C-B535-5EC8-FE1A9EDFA30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57" y="4954651"/>
            <a:ext cx="777282" cy="777282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F2D7A4D-4095-AAC0-D7C2-7C34D6169976}"/>
              </a:ext>
            </a:extLst>
          </p:cNvPr>
          <p:cNvSpPr txBox="1"/>
          <p:nvPr/>
        </p:nvSpPr>
        <p:spPr>
          <a:xfrm>
            <a:off x="1970385" y="3095095"/>
            <a:ext cx="4391209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Preparazione dei dataset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07198F5-1FFC-BCB9-DFF0-5A91DBD6B562}"/>
              </a:ext>
            </a:extLst>
          </p:cNvPr>
          <p:cNvSpPr txBox="1"/>
          <p:nvPr/>
        </p:nvSpPr>
        <p:spPr>
          <a:xfrm>
            <a:off x="1970384" y="4700184"/>
            <a:ext cx="4532005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Costruzione dei modelli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3DEF7FD-D553-98D1-0E63-07E2B44E2F8B}"/>
              </a:ext>
            </a:extLst>
          </p:cNvPr>
          <p:cNvSpPr txBox="1"/>
          <p:nvPr/>
        </p:nvSpPr>
        <p:spPr>
          <a:xfrm>
            <a:off x="1970384" y="6305273"/>
            <a:ext cx="4547300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Valutazione algoritmi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Rettangolo"/>
          <p:cNvSpPr/>
          <p:nvPr/>
        </p:nvSpPr>
        <p:spPr>
          <a:xfrm>
            <a:off x="-6928" y="8395507"/>
            <a:ext cx="13018657" cy="1358093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7" name="Rettangolo"/>
          <p:cNvSpPr/>
          <p:nvPr/>
        </p:nvSpPr>
        <p:spPr>
          <a:xfrm>
            <a:off x="-6928" y="1890"/>
            <a:ext cx="13018657" cy="1358090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60" name="world-wide-web.png" descr="world-wide-we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52" y="8952150"/>
            <a:ext cx="2540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email.png" descr="emai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52" y="8613979"/>
            <a:ext cx="254001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Metodologia"/>
          <p:cNvSpPr txBox="1"/>
          <p:nvPr/>
        </p:nvSpPr>
        <p:spPr>
          <a:xfrm>
            <a:off x="557064" y="287233"/>
            <a:ext cx="1160906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500" b="1" spc="-90">
                <a:solidFill>
                  <a:srgbClr val="FFFFFF"/>
                </a:solidFill>
              </a:defRPr>
            </a:lvl1pPr>
          </a:lstStyle>
          <a:p>
            <a:r>
              <a:t>Metodologia</a:t>
            </a:r>
          </a:p>
        </p:txBody>
      </p:sp>
      <p:pic>
        <p:nvPicPr>
          <p:cNvPr id="268" name="image2.png" descr="image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0846" y="149169"/>
            <a:ext cx="2208780" cy="106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linkedin(1).png" descr="linkedin(1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52" y="9277622"/>
            <a:ext cx="2794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email@studenti.unisa.it…">
            <a:extLst>
              <a:ext uri="{FF2B5EF4-FFF2-40B4-BE49-F238E27FC236}">
                <a16:creationId xmlns:a16="http://schemas.microsoft.com/office/drawing/2014/main" id="{E8307F24-1FF6-EB0F-F5B6-3373FE75A9BB}"/>
              </a:ext>
            </a:extLst>
          </p:cNvPr>
          <p:cNvSpPr txBox="1"/>
          <p:nvPr/>
        </p:nvSpPr>
        <p:spPr>
          <a:xfrm>
            <a:off x="983157" y="8528014"/>
            <a:ext cx="3391954" cy="1069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uFill>
                  <a:solidFill>
                    <a:srgbClr val="0432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 err="1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d.carangelo</a:t>
            </a:r>
            <a:r>
              <a:rPr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@studenti.unisa.it</a:t>
            </a: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daniele-carangelo</a:t>
            </a:r>
            <a:endParaRPr dirty="0">
              <a:solidFill>
                <a:schemeClr val="bg1"/>
              </a:solidFill>
            </a:endParaRPr>
          </a:p>
          <a:p>
            <a:pPr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it-IT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@daniele-carangelo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Titolo Tesi…">
            <a:extLst>
              <a:ext uri="{FF2B5EF4-FFF2-40B4-BE49-F238E27FC236}">
                <a16:creationId xmlns:a16="http://schemas.microsoft.com/office/drawing/2014/main" id="{7BD823BF-15FF-D4DF-D29F-FE013C4B9C01}"/>
              </a:ext>
            </a:extLst>
          </p:cNvPr>
          <p:cNvSpPr txBox="1"/>
          <p:nvPr/>
        </p:nvSpPr>
        <p:spPr>
          <a:xfrm>
            <a:off x="7180730" y="8387214"/>
            <a:ext cx="5279420" cy="140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Valutazione di Algoritmi di Machine Learning per la classificazione di immagini  </a:t>
            </a:r>
            <a:endParaRPr dirty="0"/>
          </a:p>
          <a:p>
            <a:pPr algn="r" defTabSz="587022">
              <a:lnSpc>
                <a:spcPct val="120000"/>
              </a:lnSpc>
              <a:spcBef>
                <a:spcPts val="0"/>
              </a:spcBef>
              <a:defRPr sz="1800" b="1">
                <a:solidFill>
                  <a:srgbClr val="FFFFFF"/>
                </a:solidFill>
              </a:defRPr>
            </a:pPr>
            <a:r>
              <a:rPr lang="it-IT" dirty="0"/>
              <a:t>Daniele Carangelo</a:t>
            </a:r>
            <a:br>
              <a:rPr dirty="0"/>
            </a:br>
            <a:r>
              <a:rPr dirty="0" err="1"/>
              <a:t>Università</a:t>
            </a:r>
            <a:r>
              <a:rPr dirty="0"/>
              <a:t> </a:t>
            </a:r>
            <a:r>
              <a:rPr dirty="0" err="1"/>
              <a:t>degli</a:t>
            </a:r>
            <a:r>
              <a:rPr dirty="0"/>
              <a:t> </a:t>
            </a:r>
            <a:r>
              <a:rPr dirty="0" err="1"/>
              <a:t>Studi</a:t>
            </a:r>
            <a:r>
              <a:rPr dirty="0"/>
              <a:t> di Salerno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1173B88-0CC4-3E3B-8818-25B33639D13F}"/>
              </a:ext>
            </a:extLst>
          </p:cNvPr>
          <p:cNvSpPr txBox="1"/>
          <p:nvPr/>
        </p:nvSpPr>
        <p:spPr>
          <a:xfrm>
            <a:off x="983157" y="1801403"/>
            <a:ext cx="6022761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PREPARAZIONE DEI DATASET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593CB59-34B0-AA70-C9EC-E067F2C93E2B}"/>
              </a:ext>
            </a:extLst>
          </p:cNvPr>
          <p:cNvSpPr txBox="1"/>
          <p:nvPr/>
        </p:nvSpPr>
        <p:spPr>
          <a:xfrm>
            <a:off x="2111188" y="3491859"/>
            <a:ext cx="3281081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1" name="Elemento grafico 10" descr="Badge 1 con riempimento a tinta unita">
            <a:extLst>
              <a:ext uri="{FF2B5EF4-FFF2-40B4-BE49-F238E27FC236}">
                <a16:creationId xmlns:a16="http://schemas.microsoft.com/office/drawing/2014/main" id="{9CC30FB3-EEBF-1A64-332B-DC82EB1836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1253" y="3841510"/>
            <a:ext cx="792000" cy="792000"/>
          </a:xfrm>
          <a:prstGeom prst="rect">
            <a:avLst/>
          </a:prstGeom>
        </p:spPr>
      </p:pic>
      <p:pic>
        <p:nvPicPr>
          <p:cNvPr id="13" name="Elemento grafico 12" descr="Badge con riempimento a tinta unita">
            <a:extLst>
              <a:ext uri="{FF2B5EF4-FFF2-40B4-BE49-F238E27FC236}">
                <a16:creationId xmlns:a16="http://schemas.microsoft.com/office/drawing/2014/main" id="{17360017-CD1A-0352-5399-B51A1A40E3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1253" y="5498515"/>
            <a:ext cx="792000" cy="79200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776FA73-721E-EDA7-DC33-743EECBD8DFE}"/>
              </a:ext>
            </a:extLst>
          </p:cNvPr>
          <p:cNvSpPr txBox="1"/>
          <p:nvPr/>
        </p:nvSpPr>
        <p:spPr>
          <a:xfrm>
            <a:off x="2018053" y="3605820"/>
            <a:ext cx="3052482" cy="928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Split dei dati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71CAAC5-DA8E-73A7-3E88-A0B3C20D2448}"/>
              </a:ext>
            </a:extLst>
          </p:cNvPr>
          <p:cNvSpPr txBox="1"/>
          <p:nvPr/>
        </p:nvSpPr>
        <p:spPr>
          <a:xfrm>
            <a:off x="2018053" y="5127789"/>
            <a:ext cx="3996102" cy="13439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Normalizzazione del dataset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2E97D986-6C34-CA2F-D078-5605D20AB769}"/>
              </a:ext>
            </a:extLst>
          </p:cNvPr>
          <p:cNvSpPr/>
          <p:nvPr/>
        </p:nvSpPr>
        <p:spPr>
          <a:xfrm>
            <a:off x="7866615" y="3981702"/>
            <a:ext cx="4096484" cy="6492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43EFE14-7560-F7F2-F55B-91FD03BCB43C}"/>
              </a:ext>
            </a:extLst>
          </p:cNvPr>
          <p:cNvSpPr txBox="1"/>
          <p:nvPr/>
        </p:nvSpPr>
        <p:spPr>
          <a:xfrm>
            <a:off x="9140306" y="3761401"/>
            <a:ext cx="1640542" cy="84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DATASET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8A06E94E-C6FA-7BB0-847E-BA621579626D}"/>
              </a:ext>
            </a:extLst>
          </p:cNvPr>
          <p:cNvSpPr/>
          <p:nvPr/>
        </p:nvSpPr>
        <p:spPr>
          <a:xfrm>
            <a:off x="7866615" y="4773702"/>
            <a:ext cx="2601622" cy="49427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83BA646C-441D-06DE-EB6C-97E285AAA03F}"/>
              </a:ext>
            </a:extLst>
          </p:cNvPr>
          <p:cNvSpPr/>
          <p:nvPr/>
        </p:nvSpPr>
        <p:spPr>
          <a:xfrm>
            <a:off x="10655801" y="4773702"/>
            <a:ext cx="1307298" cy="49427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90EF1E3-4F21-1DDD-A98F-0B38A3E1603F}"/>
              </a:ext>
            </a:extLst>
          </p:cNvPr>
          <p:cNvSpPr txBox="1"/>
          <p:nvPr/>
        </p:nvSpPr>
        <p:spPr>
          <a:xfrm>
            <a:off x="8447809" y="4422621"/>
            <a:ext cx="1429472" cy="84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Train set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C3D5CBA-1D5B-E500-940F-E4DCC62ABA00}"/>
              </a:ext>
            </a:extLst>
          </p:cNvPr>
          <p:cNvSpPr txBox="1"/>
          <p:nvPr/>
        </p:nvSpPr>
        <p:spPr>
          <a:xfrm>
            <a:off x="10715796" y="4422621"/>
            <a:ext cx="1271339" cy="8453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733930" rtl="0" fontAlgn="auto" latinLnBrk="0" hangingPunct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Test set</a:t>
            </a:r>
          </a:p>
        </p:txBody>
      </p:sp>
    </p:spTree>
    <p:extLst>
      <p:ext uri="{BB962C8B-B14F-4D97-AF65-F5344CB8AC3E}">
        <p14:creationId xmlns:p14="http://schemas.microsoft.com/office/powerpoint/2010/main" val="254182395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Gill Sans Light"/>
        <a:ea typeface="Gill Sans Light"/>
        <a:cs typeface="Gill Sans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Gill Sans Light"/>
        <a:ea typeface="Gill Sans Light"/>
        <a:cs typeface="Gill Sans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12636</TotalTime>
  <Words>737</Words>
  <Application>Microsoft Office PowerPoint</Application>
  <PresentationFormat>Personalizzato</PresentationFormat>
  <Paragraphs>143</Paragraphs>
  <Slides>15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1" baseType="lpstr">
      <vt:lpstr>Gill Sans Light</vt:lpstr>
      <vt:lpstr>Helvetica</vt:lpstr>
      <vt:lpstr>Helvetica Neue</vt:lpstr>
      <vt:lpstr>Helvetica Neue Medium</vt:lpstr>
      <vt:lpstr>Lucida Grande</vt:lpstr>
      <vt:lpstr>White</vt:lpstr>
      <vt:lpstr>VALUTAZIONE DI ALGORITMI DI MACHINE LEARNING  PER LA CLASSIFICAZIONE DI IMMAGINI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DANIELE CARANGELO</cp:lastModifiedBy>
  <cp:revision>15</cp:revision>
  <dcterms:modified xsi:type="dcterms:W3CDTF">2023-04-27T09:45:29Z</dcterms:modified>
</cp:coreProperties>
</file>